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410" r:id="rId2"/>
    <p:sldId id="341" r:id="rId3"/>
    <p:sldId id="258" r:id="rId4"/>
    <p:sldId id="342" r:id="rId5"/>
    <p:sldId id="422" r:id="rId6"/>
    <p:sldId id="423" r:id="rId7"/>
    <p:sldId id="439" r:id="rId8"/>
    <p:sldId id="440" r:id="rId9"/>
    <p:sldId id="424" r:id="rId10"/>
    <p:sldId id="425" r:id="rId11"/>
    <p:sldId id="420" r:id="rId12"/>
    <p:sldId id="426" r:id="rId13"/>
    <p:sldId id="427" r:id="rId14"/>
    <p:sldId id="428" r:id="rId15"/>
    <p:sldId id="429" r:id="rId16"/>
    <p:sldId id="430" r:id="rId17"/>
    <p:sldId id="441" r:id="rId18"/>
    <p:sldId id="442" r:id="rId19"/>
    <p:sldId id="443" r:id="rId20"/>
    <p:sldId id="444" r:id="rId21"/>
    <p:sldId id="431" r:id="rId22"/>
    <p:sldId id="432" r:id="rId23"/>
    <p:sldId id="433" r:id="rId24"/>
    <p:sldId id="435" r:id="rId25"/>
    <p:sldId id="434" r:id="rId26"/>
    <p:sldId id="436" r:id="rId27"/>
    <p:sldId id="437" r:id="rId28"/>
    <p:sldId id="438" r:id="rId29"/>
    <p:sldId id="274"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2"/>
    <p:restoredTop sz="87279" autoAdjust="0"/>
  </p:normalViewPr>
  <p:slideViewPr>
    <p:cSldViewPr snapToGrid="0">
      <p:cViewPr>
        <p:scale>
          <a:sx n="117" d="100"/>
          <a:sy n="117" d="100"/>
        </p:scale>
        <p:origin x="1416"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20A95-AF72-4496-9DE0-9E5E3880F6A7}" type="datetimeFigureOut">
              <a:rPr lang="zh-CN" altLang="en-US" smtClean="0"/>
              <a:t>2025/6/19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7C024A-BC64-4498-B89F-8537733011F8}" type="slidenum">
              <a:rPr lang="zh-CN" altLang="en-US" smtClean="0"/>
              <a:t>‹#›</a:t>
            </a:fld>
            <a:endParaRPr lang="zh-CN" altLang="en-US"/>
          </a:p>
        </p:txBody>
      </p:sp>
    </p:spTree>
    <p:extLst>
      <p:ext uri="{BB962C8B-B14F-4D97-AF65-F5344CB8AC3E}">
        <p14:creationId xmlns:p14="http://schemas.microsoft.com/office/powerpoint/2010/main" val="2361491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xfrm>
            <a:off x="381000" y="685800"/>
            <a:ext cx="6096000" cy="3429000"/>
          </a:xfrm>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lvl1pPr>
              <a:defRPr>
                <a:latin typeface="+mj-lt"/>
                <a:ea typeface="+mj-ea"/>
                <a:cs typeface="+mj-cs"/>
                <a:sym typeface="Helvetica"/>
              </a:defRPr>
            </a:lvl1pPr>
          </a:lstStyle>
          <a:p>
            <a:pPr>
              <a:defRPr>
                <a:latin typeface="+mn-lt"/>
                <a:ea typeface="+mn-ea"/>
                <a:cs typeface="+mn-cs"/>
                <a:sym typeface="Calibri"/>
              </a:defRPr>
            </a:pPr>
            <a:endParaRPr lang="en-US" dirty="0">
              <a:latin typeface="+mj-lt"/>
              <a:ea typeface="+mj-ea"/>
              <a:cs typeface="+mj-cs"/>
              <a:sym typeface="Helvetica"/>
            </a:endParaRPr>
          </a:p>
          <a:p>
            <a:pPr>
              <a:defRPr>
                <a:latin typeface="+mn-lt"/>
                <a:ea typeface="+mn-ea"/>
                <a:cs typeface="+mn-cs"/>
                <a:sym typeface="Calibri"/>
              </a:defRPr>
            </a:pPr>
            <a:endParaRPr lang="en-US" dirty="0">
              <a:latin typeface="+mj-lt"/>
              <a:ea typeface="+mj-ea"/>
              <a:cs typeface="+mj-cs"/>
              <a:sym typeface="Helvetica"/>
            </a:endParaRPr>
          </a:p>
          <a:p>
            <a:pPr>
              <a:defRPr>
                <a:latin typeface="+mn-lt"/>
                <a:ea typeface="+mn-ea"/>
                <a:cs typeface="+mn-cs"/>
                <a:sym typeface="Calibri"/>
              </a:defRPr>
            </a:pPr>
            <a:endParaRPr dirty="0">
              <a:latin typeface="+mj-lt"/>
              <a:ea typeface="+mj-ea"/>
              <a:cs typeface="+mj-cs"/>
              <a:sym typeface="Helvetic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0B6A5-FDE3-3BE6-0631-D9C64AC42E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A4A1CA-8D63-D39B-C9BB-D6A2015A520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5883119-4F78-6B23-6D47-0DB50B8A5609}"/>
              </a:ext>
            </a:extLst>
          </p:cNvPr>
          <p:cNvSpPr>
            <a:spLocks noGrp="1"/>
          </p:cNvSpPr>
          <p:nvPr>
            <p:ph type="body" idx="1"/>
          </p:nvPr>
        </p:nvSpPr>
        <p:spPr/>
        <p:txBody>
          <a:bodyPr/>
          <a:lstStyle/>
          <a:p>
            <a:pPr>
              <a:buNone/>
            </a:pPr>
            <a:r>
              <a:rPr lang="zh-CN" altLang="zh-CN" dirty="0"/>
              <a:t>那么，我们如何解决刚才提到的问题呢？ </a:t>
            </a:r>
            <a:endParaRPr lang="en-US" altLang="zh-CN" dirty="0"/>
          </a:p>
          <a:p>
            <a:pPr>
              <a:buNone/>
            </a:pPr>
            <a:endParaRPr lang="en-US" altLang="zh-CN" dirty="0"/>
          </a:p>
          <a:p>
            <a:pPr>
              <a:buNone/>
            </a:pPr>
            <a:r>
              <a:rPr lang="zh-CN" altLang="zh-CN" dirty="0"/>
              <a:t>答案就是我们提出的方法：节点</a:t>
            </a:r>
            <a:r>
              <a:rPr lang="zh-CN" altLang="en-US" dirty="0"/>
              <a:t>特化的</a:t>
            </a:r>
            <a:r>
              <a:rPr lang="zh-CN" altLang="zh-CN" dirty="0"/>
              <a:t>架构搜索 。</a:t>
            </a:r>
            <a:endParaRPr lang="en-US" altLang="zh-CN" dirty="0"/>
          </a:p>
          <a:p>
            <a:pPr>
              <a:buNone/>
            </a:pPr>
            <a:endParaRPr lang="en-US" altLang="zh-CN" dirty="0"/>
          </a:p>
          <a:p>
            <a:pPr>
              <a:buNone/>
            </a:pPr>
            <a:r>
              <a:rPr lang="zh-CN" altLang="zh-CN" dirty="0"/>
              <a:t>NodeNAS 不会对所有节点应用相同的聚合方法，而是为每个节点提供其专属的定制架构。</a:t>
            </a:r>
            <a:endParaRPr lang="en-US" altLang="zh-CN" dirty="0"/>
          </a:p>
          <a:p>
            <a:pPr>
              <a:buNone/>
            </a:pPr>
            <a:endParaRPr lang="en-US" altLang="zh-CN" dirty="0"/>
          </a:p>
          <a:p>
            <a:pPr>
              <a:buNone/>
            </a:pPr>
            <a:r>
              <a:rPr lang="zh-CN" altLang="zh-CN" dirty="0"/>
              <a:t>具体来说，它会为每个节点学习一个唯一的概率向量。该向量用于动态选择不同的候选操作。</a:t>
            </a:r>
            <a:endParaRPr lang="en-US" altLang="zh-CN" dirty="0"/>
          </a:p>
          <a:p>
            <a:pPr>
              <a:buNone/>
            </a:pPr>
            <a:endParaRPr lang="en-US" altLang="zh-CN" dirty="0"/>
          </a:p>
          <a:p>
            <a:pPr>
              <a:buNone/>
            </a:pPr>
            <a:r>
              <a:rPr lang="zh-CN" altLang="zh-CN" dirty="0"/>
              <a:t>这有助于我们处理长尾度分布。 NodeNAS 适用于不同类型的图，并通过将节点级模式与图的全局结构分离，帮助提升 OOD 泛化能力。 </a:t>
            </a:r>
            <a:endParaRPr lang="en-US" altLang="zh-CN" dirty="0"/>
          </a:p>
          <a:p>
            <a:pPr>
              <a:buNone/>
            </a:pPr>
            <a:endParaRPr lang="en-US" altLang="zh-CN" dirty="0"/>
          </a:p>
          <a:p>
            <a:pPr>
              <a:buNone/>
            </a:pPr>
            <a:r>
              <a:rPr lang="zh-CN" altLang="zh-CN" dirty="0"/>
              <a:t>在右侧，您可以看到两个节点如何根据其结构获得不同的架构。</a:t>
            </a:r>
            <a:endParaRPr kumimoji="1" lang="zh-CN" altLang="en-US" dirty="0"/>
          </a:p>
        </p:txBody>
      </p:sp>
      <p:sp>
        <p:nvSpPr>
          <p:cNvPr id="4" name="灯片编号占位符 3">
            <a:extLst>
              <a:ext uri="{FF2B5EF4-FFF2-40B4-BE49-F238E27FC236}">
                <a16:creationId xmlns:a16="http://schemas.microsoft.com/office/drawing/2014/main" id="{5178B826-27F8-FE97-062A-AA194ED09896}"/>
              </a:ext>
            </a:extLst>
          </p:cNvPr>
          <p:cNvSpPr>
            <a:spLocks noGrp="1"/>
          </p:cNvSpPr>
          <p:nvPr>
            <p:ph type="sldNum" sz="quarter" idx="5"/>
          </p:nvPr>
        </p:nvSpPr>
        <p:spPr/>
        <p:txBody>
          <a:bodyPr/>
          <a:lstStyle/>
          <a:p>
            <a:fld id="{14DF7409-BBA0-2043-AE4C-5D988184BBAD}" type="slidenum">
              <a:rPr kumimoji="1" lang="zh-CN" altLang="en-US" smtClean="0"/>
              <a:t>10</a:t>
            </a:fld>
            <a:endParaRPr kumimoji="1" lang="zh-CN" altLang="en-US"/>
          </a:p>
        </p:txBody>
      </p:sp>
    </p:spTree>
    <p:extLst>
      <p:ext uri="{BB962C8B-B14F-4D97-AF65-F5344CB8AC3E}">
        <p14:creationId xmlns:p14="http://schemas.microsoft.com/office/powerpoint/2010/main" val="3386934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26810-8C6B-7CC8-B2DA-ABC0CDB6B1FF}"/>
            </a:ext>
          </a:extLst>
        </p:cNvPr>
        <p:cNvGrpSpPr/>
        <p:nvPr/>
      </p:nvGrpSpPr>
      <p:grpSpPr>
        <a:xfrm>
          <a:off x="0" y="0"/>
          <a:ext cx="0" cy="0"/>
          <a:chOff x="0" y="0"/>
          <a:chExt cx="0" cy="0"/>
        </a:xfrm>
      </p:grpSpPr>
      <p:sp>
        <p:nvSpPr>
          <p:cNvPr id="208" name="Shape 208">
            <a:extLst>
              <a:ext uri="{FF2B5EF4-FFF2-40B4-BE49-F238E27FC236}">
                <a16:creationId xmlns:a16="http://schemas.microsoft.com/office/drawing/2014/main" id="{244BA4A3-FD6A-944D-B766-315C5EC00E2E}"/>
              </a:ext>
            </a:extLst>
          </p:cNvPr>
          <p:cNvSpPr>
            <a:spLocks noGrp="1" noRot="1" noChangeAspect="1"/>
          </p:cNvSpPr>
          <p:nvPr>
            <p:ph type="sldImg"/>
          </p:nvPr>
        </p:nvSpPr>
        <p:spPr>
          <a:prstGeom prst="rect">
            <a:avLst/>
          </a:prstGeom>
        </p:spPr>
        <p:txBody>
          <a:bodyPr/>
          <a:lstStyle/>
          <a:p>
            <a:endParaRPr/>
          </a:p>
        </p:txBody>
      </p:sp>
      <p:sp>
        <p:nvSpPr>
          <p:cNvPr id="209" name="Shape 209">
            <a:extLst>
              <a:ext uri="{FF2B5EF4-FFF2-40B4-BE49-F238E27FC236}">
                <a16:creationId xmlns:a16="http://schemas.microsoft.com/office/drawing/2014/main" id="{F265F402-CCF4-373B-2F97-FB6C0BFF3255}"/>
              </a:ext>
            </a:extLst>
          </p:cNvPr>
          <p:cNvSpPr>
            <a:spLocks noGrp="1"/>
          </p:cNvSpPr>
          <p:nvPr>
            <p:ph type="body" sz="quarter" idx="1"/>
          </p:nvPr>
        </p:nvSpPr>
        <p:spPr>
          <a:prstGeom prst="rect">
            <a:avLst/>
          </a:prstGeom>
        </p:spPr>
        <p:txBody>
          <a:bodyPr/>
          <a:lstStyle>
            <a:lvl1pPr>
              <a:defRPr>
                <a:latin typeface="+mj-lt"/>
                <a:ea typeface="+mj-ea"/>
                <a:cs typeface="+mj-cs"/>
                <a:sym typeface="Helvetica"/>
              </a:defRPr>
            </a:lvl1pPr>
          </a:lstStyle>
          <a:p>
            <a:pPr>
              <a:defRPr>
                <a:latin typeface="+mn-lt"/>
                <a:ea typeface="+mn-ea"/>
                <a:cs typeface="+mn-cs"/>
                <a:sym typeface="Calibri"/>
              </a:defRPr>
            </a:pPr>
            <a:endParaRPr dirty="0">
              <a:latin typeface="+mj-lt"/>
              <a:ea typeface="+mj-ea"/>
              <a:cs typeface="+mj-cs"/>
              <a:sym typeface="Helvetica"/>
            </a:endParaRPr>
          </a:p>
        </p:txBody>
      </p:sp>
    </p:spTree>
    <p:extLst>
      <p:ext uri="{BB962C8B-B14F-4D97-AF65-F5344CB8AC3E}">
        <p14:creationId xmlns:p14="http://schemas.microsoft.com/office/powerpoint/2010/main" val="410106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7868E-16C4-CF22-60E0-4D09EEDC18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BB2E47-8565-C722-67AC-C8839E850B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C7CF32-74D2-D8F6-6BE5-93EFD624DCE7}"/>
              </a:ext>
            </a:extLst>
          </p:cNvPr>
          <p:cNvSpPr>
            <a:spLocks noGrp="1"/>
          </p:cNvSpPr>
          <p:nvPr>
            <p:ph type="body" idx="1"/>
          </p:nvPr>
        </p:nvSpPr>
        <p:spPr/>
        <p:txBody>
          <a:bodyPr/>
          <a:lstStyle/>
          <a:p>
            <a:pPr>
              <a:buNone/>
            </a:pPr>
            <a:r>
              <a:rPr lang="zh-CN" altLang="zh-CN" dirty="0"/>
              <a:t>这是我们模型的整体框架。 </a:t>
            </a:r>
            <a:endParaRPr lang="en-US" altLang="zh-CN" dirty="0"/>
          </a:p>
          <a:p>
            <a:pPr>
              <a:buNone/>
            </a:pPr>
            <a:endParaRPr lang="en-US" altLang="zh-CN" dirty="0"/>
          </a:p>
          <a:p>
            <a:pPr>
              <a:buNone/>
            </a:pPr>
            <a:r>
              <a:rPr lang="zh-CN" altLang="zh-CN" dirty="0"/>
              <a:t>它包含三个部分：首先，编码器将节点特征与全局上下文进行映射。</a:t>
            </a:r>
            <a:endParaRPr lang="en-US" altLang="zh-CN" dirty="0"/>
          </a:p>
          <a:p>
            <a:pPr>
              <a:buNone/>
            </a:pPr>
            <a:endParaRPr lang="en-US" altLang="zh-CN" dirty="0"/>
          </a:p>
          <a:p>
            <a:pPr>
              <a:buNone/>
            </a:pPr>
            <a:r>
              <a:rPr lang="zh-CN" altLang="zh-CN" dirty="0"/>
              <a:t>其次，架构搜索学习每个节点的最佳操作。</a:t>
            </a:r>
            <a:endParaRPr lang="en-US" altLang="zh-CN" dirty="0"/>
          </a:p>
          <a:p>
            <a:pPr>
              <a:buNone/>
            </a:pPr>
            <a:endParaRPr lang="en-US" altLang="zh-CN" dirty="0"/>
          </a:p>
          <a:p>
            <a:pPr>
              <a:buNone/>
            </a:pPr>
            <a:r>
              <a:rPr lang="zh-CN" altLang="zh-CN" dirty="0"/>
              <a:t>第三，融合网络将所有输出组合成最终的节点表示。 </a:t>
            </a:r>
            <a:endParaRPr lang="en-US" altLang="zh-CN" dirty="0"/>
          </a:p>
          <a:p>
            <a:pPr>
              <a:buNone/>
            </a:pPr>
            <a:endParaRPr lang="en-US" altLang="zh-CN" dirty="0"/>
          </a:p>
          <a:p>
            <a:pPr>
              <a:buNone/>
            </a:pPr>
            <a:r>
              <a:rPr lang="zh-CN" altLang="zh-CN" dirty="0"/>
              <a:t>整个模型采用端到端训练，并支持节点级自定义。</a:t>
            </a:r>
            <a:endParaRPr kumimoji="1" lang="zh-CN" altLang="en-US" dirty="0"/>
          </a:p>
        </p:txBody>
      </p:sp>
      <p:sp>
        <p:nvSpPr>
          <p:cNvPr id="4" name="灯片编号占位符 3">
            <a:extLst>
              <a:ext uri="{FF2B5EF4-FFF2-40B4-BE49-F238E27FC236}">
                <a16:creationId xmlns:a16="http://schemas.microsoft.com/office/drawing/2014/main" id="{946ADD10-8EA3-9BB1-847F-0FFFE23604B9}"/>
              </a:ext>
            </a:extLst>
          </p:cNvPr>
          <p:cNvSpPr>
            <a:spLocks noGrp="1"/>
          </p:cNvSpPr>
          <p:nvPr>
            <p:ph type="sldNum" sz="quarter" idx="5"/>
          </p:nvPr>
        </p:nvSpPr>
        <p:spPr/>
        <p:txBody>
          <a:bodyPr/>
          <a:lstStyle/>
          <a:p>
            <a:fld id="{14DF7409-BBA0-2043-AE4C-5D988184BBAD}" type="slidenum">
              <a:rPr kumimoji="1" lang="zh-CN" altLang="en-US" smtClean="0"/>
              <a:t>12</a:t>
            </a:fld>
            <a:endParaRPr kumimoji="1" lang="zh-CN" altLang="en-US"/>
          </a:p>
        </p:txBody>
      </p:sp>
    </p:spTree>
    <p:extLst>
      <p:ext uri="{BB962C8B-B14F-4D97-AF65-F5344CB8AC3E}">
        <p14:creationId xmlns:p14="http://schemas.microsoft.com/office/powerpoint/2010/main" val="3587534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6F9F5-54EF-F74E-8256-CC3DED89C5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F9613D-D230-16C9-9FD9-5563C2DA652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07745B-10BD-6F54-9E01-9AFC2F933A02}"/>
              </a:ext>
            </a:extLst>
          </p:cNvPr>
          <p:cNvSpPr>
            <a:spLocks noGrp="1"/>
          </p:cNvSpPr>
          <p:nvPr>
            <p:ph type="body" idx="1"/>
          </p:nvPr>
        </p:nvSpPr>
        <p:spPr/>
        <p:txBody>
          <a:bodyPr/>
          <a:lstStyle/>
          <a:p>
            <a:pPr>
              <a:buNone/>
            </a:pPr>
            <a:r>
              <a:rPr lang="zh-CN" altLang="zh-CN" dirty="0"/>
              <a:t>此模块是解缠映射编码器。</a:t>
            </a:r>
            <a:endParaRPr lang="en-US" altLang="zh-CN" dirty="0"/>
          </a:p>
          <a:p>
            <a:pPr>
              <a:buNone/>
            </a:pPr>
            <a:endParaRPr lang="en-US" altLang="zh-CN" dirty="0"/>
          </a:p>
          <a:p>
            <a:pPr>
              <a:buNone/>
            </a:pPr>
            <a:r>
              <a:rPr lang="zh-CN" altLang="zh-CN" dirty="0"/>
              <a:t> 它通过将局部特征与所有节点特征的平均值相结合来添加全局上下文。 </a:t>
            </a:r>
            <a:endParaRPr lang="en-US" altLang="zh-CN" dirty="0"/>
          </a:p>
          <a:p>
            <a:pPr>
              <a:buNone/>
            </a:pPr>
            <a:endParaRPr lang="en-US" altLang="zh-CN" dirty="0"/>
          </a:p>
          <a:p>
            <a:pPr>
              <a:buNone/>
            </a:pPr>
            <a:r>
              <a:rPr lang="zh-CN" altLang="zh-CN" dirty="0"/>
              <a:t>然后，它将每个操作映射到可学习的节点特定嵌入。 </a:t>
            </a:r>
            <a:endParaRPr lang="en-US" altLang="zh-CN" dirty="0"/>
          </a:p>
          <a:p>
            <a:pPr>
              <a:buNone/>
            </a:pPr>
            <a:endParaRPr lang="en-US" altLang="zh-CN" dirty="0"/>
          </a:p>
          <a:p>
            <a:pPr>
              <a:buNone/>
            </a:pPr>
            <a:r>
              <a:rPr lang="zh-CN" altLang="zh-CN" dirty="0"/>
              <a:t>相同的映射在所有维度上共享，从而节省计算量。 </a:t>
            </a:r>
            <a:endParaRPr lang="en-US" altLang="zh-CN" dirty="0"/>
          </a:p>
          <a:p>
            <a:pPr>
              <a:buNone/>
            </a:pPr>
            <a:endParaRPr lang="en-US" altLang="zh-CN" dirty="0"/>
          </a:p>
          <a:p>
            <a:pPr>
              <a:buNone/>
            </a:pPr>
            <a:r>
              <a:rPr lang="zh-CN" altLang="zh-CN" dirty="0"/>
              <a:t>最后，我们使用余弦正则化来保持操作嵌入的多样性。</a:t>
            </a:r>
            <a:endParaRPr kumimoji="1" lang="zh-CN" altLang="en-US" dirty="0"/>
          </a:p>
        </p:txBody>
      </p:sp>
      <p:sp>
        <p:nvSpPr>
          <p:cNvPr id="4" name="灯片编号占位符 3">
            <a:extLst>
              <a:ext uri="{FF2B5EF4-FFF2-40B4-BE49-F238E27FC236}">
                <a16:creationId xmlns:a16="http://schemas.microsoft.com/office/drawing/2014/main" id="{27A2CA0E-7BC9-078E-0E98-67E25A5E4303}"/>
              </a:ext>
            </a:extLst>
          </p:cNvPr>
          <p:cNvSpPr>
            <a:spLocks noGrp="1"/>
          </p:cNvSpPr>
          <p:nvPr>
            <p:ph type="sldNum" sz="quarter" idx="5"/>
          </p:nvPr>
        </p:nvSpPr>
        <p:spPr/>
        <p:txBody>
          <a:bodyPr/>
          <a:lstStyle/>
          <a:p>
            <a:fld id="{14DF7409-BBA0-2043-AE4C-5D988184BBAD}" type="slidenum">
              <a:rPr kumimoji="1" lang="zh-CN" altLang="en-US" smtClean="0"/>
              <a:t>13</a:t>
            </a:fld>
            <a:endParaRPr kumimoji="1" lang="zh-CN" altLang="en-US"/>
          </a:p>
        </p:txBody>
      </p:sp>
    </p:spTree>
    <p:extLst>
      <p:ext uri="{BB962C8B-B14F-4D97-AF65-F5344CB8AC3E}">
        <p14:creationId xmlns:p14="http://schemas.microsoft.com/office/powerpoint/2010/main" val="1770735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EDD51-BB0C-4981-CE76-4DF05E36B5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CAB360-1DAA-EFA0-8EC8-877CF93BB5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4F6B27E-3D9A-F8AA-4F8B-7A8FD1C4694E}"/>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这部分是链接模式编码器，它帮助模型理解节点级结构和全局图模式。 </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许多图遵循幂律分布，其中少数节点有很多边，而大多数节点的边很少。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这些节点需要不同的聚合策略。 我们还测量了同配性，它告诉我们连接节点在度方面的相似程度。 </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所有这些统计数据都用作编码器的输入。 </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这种设计有助于将节点身份与图类型分离，这对于 </a:t>
            </a:r>
            <a:r>
              <a:rPr lang="en-US" altLang="zh-CN" sz="1200" b="0" i="0" kern="1200" dirty="0">
                <a:solidFill>
                  <a:schemeClr val="tx1"/>
                </a:solidFill>
                <a:effectLst/>
                <a:latin typeface="+mn-lt"/>
                <a:ea typeface="+mn-ea"/>
                <a:cs typeface="+mn-cs"/>
              </a:rPr>
              <a:t>OOD </a:t>
            </a:r>
            <a:r>
              <a:rPr lang="zh-CN" altLang="en-US" sz="1200" b="0" i="0" kern="1200" dirty="0">
                <a:solidFill>
                  <a:schemeClr val="tx1"/>
                </a:solidFill>
                <a:effectLst/>
                <a:latin typeface="+mn-lt"/>
                <a:ea typeface="+mn-ea"/>
                <a:cs typeface="+mn-cs"/>
              </a:rPr>
              <a:t>泛化至关重要。</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a:extLst>
              <a:ext uri="{FF2B5EF4-FFF2-40B4-BE49-F238E27FC236}">
                <a16:creationId xmlns:a16="http://schemas.microsoft.com/office/drawing/2014/main" id="{F1A253AE-7F30-3951-1215-CCB5897628A6}"/>
              </a:ext>
            </a:extLst>
          </p:cNvPr>
          <p:cNvSpPr>
            <a:spLocks noGrp="1"/>
          </p:cNvSpPr>
          <p:nvPr>
            <p:ph type="sldNum" sz="quarter" idx="5"/>
          </p:nvPr>
        </p:nvSpPr>
        <p:spPr/>
        <p:txBody>
          <a:bodyPr/>
          <a:lstStyle/>
          <a:p>
            <a:fld id="{14DF7409-BBA0-2043-AE4C-5D988184BBAD}" type="slidenum">
              <a:rPr kumimoji="1" lang="zh-CN" altLang="en-US" smtClean="0"/>
              <a:t>14</a:t>
            </a:fld>
            <a:endParaRPr kumimoji="1" lang="zh-CN" altLang="en-US"/>
          </a:p>
        </p:txBody>
      </p:sp>
    </p:spTree>
    <p:extLst>
      <p:ext uri="{BB962C8B-B14F-4D97-AF65-F5344CB8AC3E}">
        <p14:creationId xmlns:p14="http://schemas.microsoft.com/office/powerpoint/2010/main" val="2837479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EE897-6237-F52A-2B73-AB77479EF3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8CD8E4-68A3-5F19-935C-08D4C5A4FE0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21E5A87-BF92-FFC4-C51C-AEAD81158188}"/>
              </a:ext>
            </a:extLst>
          </p:cNvPr>
          <p:cNvSpPr>
            <a:spLocks noGrp="1"/>
          </p:cNvSpPr>
          <p:nvPr>
            <p:ph type="body" idx="1"/>
          </p:nvPr>
        </p:nvSpPr>
        <p:spPr/>
        <p:txBody>
          <a:bodyPr/>
          <a:lstStyle/>
          <a:p>
            <a:pPr>
              <a:buNone/>
            </a:pPr>
            <a:r>
              <a:rPr lang="zh-CN" altLang="zh-CN" dirty="0"/>
              <a:t>这部分使用自适应注意力机制来决定每个节点应该优先选择哪些操作。 </a:t>
            </a:r>
            <a:endParaRPr lang="en-US" altLang="zh-CN" dirty="0"/>
          </a:p>
          <a:p>
            <a:pPr>
              <a:buNone/>
            </a:pPr>
            <a:endParaRPr lang="en-US" altLang="zh-CN" dirty="0"/>
          </a:p>
          <a:p>
            <a:pPr>
              <a:buNone/>
            </a:pPr>
            <a:r>
              <a:rPr lang="zh-CN" altLang="zh-CN" dirty="0"/>
              <a:t>对于每个维度中的每个节点，我们计算一个分数，并应用softmax函数来计算操作的概率。 </a:t>
            </a:r>
            <a:endParaRPr lang="en-US" altLang="zh-CN" dirty="0"/>
          </a:p>
          <a:p>
            <a:pPr>
              <a:buNone/>
            </a:pPr>
            <a:endParaRPr lang="en-US" altLang="zh-CN" dirty="0"/>
          </a:p>
          <a:p>
            <a:pPr>
              <a:buNone/>
            </a:pPr>
            <a:r>
              <a:rPr lang="zh-CN" altLang="zh-CN" dirty="0"/>
              <a:t>注意力机制由节点的链接模式引导，因此操作与其拓扑上下文相匹配。 </a:t>
            </a:r>
            <a:endParaRPr lang="en-US" altLang="zh-CN" dirty="0"/>
          </a:p>
          <a:p>
            <a:pPr>
              <a:buNone/>
            </a:pPr>
            <a:endParaRPr lang="en-US" altLang="zh-CN" dirty="0"/>
          </a:p>
          <a:p>
            <a:pPr>
              <a:buNone/>
            </a:pPr>
            <a:r>
              <a:rPr lang="zh-CN" altLang="zh-CN" dirty="0"/>
              <a:t>它还能很好地泛化到不同的图分布中</a:t>
            </a:r>
            <a:endParaRPr kumimoji="1" lang="zh-CN" altLang="en-US" dirty="0"/>
          </a:p>
        </p:txBody>
      </p:sp>
      <p:sp>
        <p:nvSpPr>
          <p:cNvPr id="4" name="灯片编号占位符 3">
            <a:extLst>
              <a:ext uri="{FF2B5EF4-FFF2-40B4-BE49-F238E27FC236}">
                <a16:creationId xmlns:a16="http://schemas.microsoft.com/office/drawing/2014/main" id="{B7C43B44-7A76-A289-DE2A-E1080BCD385F}"/>
              </a:ext>
            </a:extLst>
          </p:cNvPr>
          <p:cNvSpPr>
            <a:spLocks noGrp="1"/>
          </p:cNvSpPr>
          <p:nvPr>
            <p:ph type="sldNum" sz="quarter" idx="5"/>
          </p:nvPr>
        </p:nvSpPr>
        <p:spPr/>
        <p:txBody>
          <a:bodyPr/>
          <a:lstStyle/>
          <a:p>
            <a:fld id="{14DF7409-BBA0-2043-AE4C-5D988184BBAD}" type="slidenum">
              <a:rPr kumimoji="1" lang="zh-CN" altLang="en-US" smtClean="0"/>
              <a:t>15</a:t>
            </a:fld>
            <a:endParaRPr kumimoji="1" lang="zh-CN" altLang="en-US"/>
          </a:p>
        </p:txBody>
      </p:sp>
    </p:spTree>
    <p:extLst>
      <p:ext uri="{BB962C8B-B14F-4D97-AF65-F5344CB8AC3E}">
        <p14:creationId xmlns:p14="http://schemas.microsoft.com/office/powerpoint/2010/main" val="2203606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7A7DE-F767-2B56-43C4-0D99DF315C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954C3C-898D-807F-D8AA-3939B316135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F715A2-24EF-0A4A-FD40-8C1D847E6CEE}"/>
              </a:ext>
            </a:extLst>
          </p:cNvPr>
          <p:cNvSpPr>
            <a:spLocks noGrp="1"/>
          </p:cNvSpPr>
          <p:nvPr>
            <p:ph type="body" idx="1"/>
          </p:nvPr>
        </p:nvSpPr>
        <p:spPr/>
        <p:txBody>
          <a:bodyPr/>
          <a:lstStyle/>
          <a:p>
            <a:pPr>
              <a:buNone/>
            </a:pPr>
            <a:r>
              <a:rPr lang="zh-CN" altLang="en-US" sz="1200" b="0" i="0" kern="1200" dirty="0">
                <a:solidFill>
                  <a:schemeClr val="tx1"/>
                </a:solidFill>
                <a:effectLst/>
                <a:latin typeface="+mn-lt"/>
                <a:ea typeface="+mn-ea"/>
                <a:cs typeface="+mn-cs"/>
              </a:rPr>
              <a:t>最后，我们使用融合网络将所有搜索维度上特定于节点的架构组合成最终的节点表示。 </a:t>
            </a:r>
            <a:endParaRPr lang="en-US" altLang="zh-CN" sz="1200" b="0" i="0" kern="1200" dirty="0">
              <a:solidFill>
                <a:schemeClr val="tx1"/>
              </a:solidFill>
              <a:effectLst/>
              <a:latin typeface="+mn-lt"/>
              <a:ea typeface="+mn-ea"/>
              <a:cs typeface="+mn-cs"/>
            </a:endParaRPr>
          </a:p>
          <a:p>
            <a:pPr>
              <a:buNone/>
            </a:pPr>
            <a:endParaRPr lang="en-US" altLang="zh-CN" sz="1200" b="0" i="0" kern="1200" dirty="0">
              <a:solidFill>
                <a:schemeClr val="tx1"/>
              </a:solidFill>
              <a:effectLst/>
              <a:latin typeface="+mn-lt"/>
              <a:ea typeface="+mn-ea"/>
              <a:cs typeface="+mn-cs"/>
            </a:endParaRPr>
          </a:p>
          <a:p>
            <a:pPr>
              <a:buNone/>
            </a:pPr>
            <a:r>
              <a:rPr lang="zh-CN" altLang="en-US" sz="1200" b="0" i="0" kern="1200" dirty="0">
                <a:solidFill>
                  <a:schemeClr val="tx1"/>
                </a:solidFill>
                <a:effectLst/>
                <a:latin typeface="+mn-lt"/>
                <a:ea typeface="+mn-ea"/>
                <a:cs typeface="+mn-cs"/>
              </a:rPr>
              <a:t>我们应用残差连接来保留原始特征并避免过拟合。 </a:t>
            </a:r>
            <a:endParaRPr lang="en-US" altLang="zh-CN" sz="1200" b="0" i="0" kern="1200" dirty="0">
              <a:solidFill>
                <a:schemeClr val="tx1"/>
              </a:solidFill>
              <a:effectLst/>
              <a:latin typeface="+mn-lt"/>
              <a:ea typeface="+mn-ea"/>
              <a:cs typeface="+mn-cs"/>
            </a:endParaRPr>
          </a:p>
          <a:p>
            <a:pPr>
              <a:buNone/>
            </a:pPr>
            <a:endParaRPr lang="en-US" altLang="zh-CN" sz="1200" b="0" i="0" kern="1200" dirty="0">
              <a:solidFill>
                <a:schemeClr val="tx1"/>
              </a:solidFill>
              <a:effectLst/>
              <a:latin typeface="+mn-lt"/>
              <a:ea typeface="+mn-ea"/>
              <a:cs typeface="+mn-cs"/>
            </a:endParaRPr>
          </a:p>
          <a:p>
            <a:pPr>
              <a:buNone/>
            </a:pPr>
            <a:r>
              <a:rPr lang="zh-CN" altLang="en-US" sz="1200" b="0" i="0" kern="1200" dirty="0">
                <a:solidFill>
                  <a:schemeClr val="tx1"/>
                </a:solidFill>
                <a:effectLst/>
                <a:latin typeface="+mn-lt"/>
                <a:ea typeface="+mn-ea"/>
                <a:cs typeface="+mn-cs"/>
              </a:rPr>
              <a:t>由于我们跨维度共享嵌入，因此效率更高，并避免了冗余计算。 无需离散化或</a:t>
            </a:r>
            <a:r>
              <a:rPr lang="zh-CN" altLang="en-US" sz="1200" b="0" i="0" kern="1200">
                <a:solidFill>
                  <a:schemeClr val="tx1"/>
                </a:solidFill>
                <a:effectLst/>
                <a:latin typeface="+mn-lt"/>
                <a:ea typeface="+mn-ea"/>
                <a:cs typeface="+mn-cs"/>
              </a:rPr>
              <a:t>重新训练</a:t>
            </a:r>
            <a:endParaRPr kumimoji="1" lang="zh-CN" altLang="en-US" dirty="0"/>
          </a:p>
        </p:txBody>
      </p:sp>
      <p:sp>
        <p:nvSpPr>
          <p:cNvPr id="4" name="灯片编号占位符 3">
            <a:extLst>
              <a:ext uri="{FF2B5EF4-FFF2-40B4-BE49-F238E27FC236}">
                <a16:creationId xmlns:a16="http://schemas.microsoft.com/office/drawing/2014/main" id="{0A455296-2C50-7C11-B220-6333EE1EAF73}"/>
              </a:ext>
            </a:extLst>
          </p:cNvPr>
          <p:cNvSpPr>
            <a:spLocks noGrp="1"/>
          </p:cNvSpPr>
          <p:nvPr>
            <p:ph type="sldNum" sz="quarter" idx="5"/>
          </p:nvPr>
        </p:nvSpPr>
        <p:spPr/>
        <p:txBody>
          <a:bodyPr/>
          <a:lstStyle/>
          <a:p>
            <a:fld id="{14DF7409-BBA0-2043-AE4C-5D988184BBAD}" type="slidenum">
              <a:rPr kumimoji="1" lang="zh-CN" altLang="en-US" smtClean="0"/>
              <a:t>16</a:t>
            </a:fld>
            <a:endParaRPr kumimoji="1" lang="zh-CN" altLang="en-US"/>
          </a:p>
        </p:txBody>
      </p:sp>
    </p:spTree>
    <p:extLst>
      <p:ext uri="{BB962C8B-B14F-4D97-AF65-F5344CB8AC3E}">
        <p14:creationId xmlns:p14="http://schemas.microsoft.com/office/powerpoint/2010/main" val="544654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39732-1D2D-D43A-AFB1-B5AD48EF3C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9B0EFA1-E97E-E7E6-A369-BEE07E6EE80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969DEC-13CF-FE2C-FABC-88EFAF549265}"/>
              </a:ext>
            </a:extLst>
          </p:cNvPr>
          <p:cNvSpPr>
            <a:spLocks noGrp="1"/>
          </p:cNvSpPr>
          <p:nvPr>
            <p:ph type="body" idx="1"/>
          </p:nvPr>
        </p:nvSpPr>
        <p:spPr/>
        <p:txBody>
          <a:bodyPr/>
          <a:lstStyle/>
          <a:p>
            <a:pPr>
              <a:buNone/>
            </a:pPr>
            <a:r>
              <a:rPr lang="zh-CN" altLang="en-US" sz="1200" b="0" i="0" kern="1200" dirty="0">
                <a:solidFill>
                  <a:schemeClr val="tx1"/>
                </a:solidFill>
                <a:effectLst/>
                <a:latin typeface="+mn-lt"/>
                <a:ea typeface="+mn-ea"/>
                <a:cs typeface="+mn-cs"/>
              </a:rPr>
              <a:t>信息瓶颈理论的</a:t>
            </a:r>
            <a:r>
              <a:rPr lang="zh-CN" altLang="en-US" sz="1200" b="1" i="0" kern="1200" dirty="0">
                <a:solidFill>
                  <a:schemeClr val="tx1"/>
                </a:solidFill>
                <a:effectLst/>
                <a:latin typeface="+mn-lt"/>
                <a:ea typeface="+mn-ea"/>
                <a:cs typeface="+mn-cs"/>
              </a:rPr>
              <a:t>本质</a:t>
            </a:r>
            <a:r>
              <a:rPr lang="zh-CN" altLang="en-US" sz="1200" b="0" i="0" kern="1200" dirty="0">
                <a:solidFill>
                  <a:schemeClr val="tx1"/>
                </a:solidFill>
                <a:effectLst/>
                <a:latin typeface="+mn-lt"/>
                <a:ea typeface="+mn-ea"/>
                <a:cs typeface="+mn-cs"/>
              </a:rPr>
              <a:t>就是：最大化</a:t>
            </a:r>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的互信息，尽量减少</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的互信息</a:t>
            </a:r>
            <a:endParaRPr lang="en-US" altLang="zh-CN" sz="1200" b="0" i="0" kern="1200" dirty="0">
              <a:solidFill>
                <a:schemeClr val="tx1"/>
              </a:solidFill>
              <a:effectLst/>
              <a:latin typeface="+mn-lt"/>
              <a:ea typeface="+mn-ea"/>
              <a:cs typeface="+mn-cs"/>
            </a:endParaRPr>
          </a:p>
          <a:p>
            <a:pPr>
              <a:buNone/>
            </a:pPr>
            <a:endParaRPr kumimoji="1" lang="en-US" altLang="zh-CN" sz="1200" b="0" i="0" kern="1200" dirty="0">
              <a:solidFill>
                <a:schemeClr val="tx1"/>
              </a:solidFill>
              <a:effectLst/>
              <a:latin typeface="+mn-lt"/>
              <a:ea typeface="+mn-ea"/>
              <a:cs typeface="+mn-cs"/>
            </a:endParaRPr>
          </a:p>
          <a:p>
            <a:pPr>
              <a:buNone/>
            </a:pPr>
            <a:r>
              <a:rPr lang="zh-CN" altLang="en-US" sz="1200" b="0" i="0" kern="1200" dirty="0">
                <a:solidFill>
                  <a:schemeClr val="tx1"/>
                </a:solidFill>
                <a:effectLst/>
                <a:latin typeface="+mn-lt"/>
                <a:ea typeface="+mn-ea"/>
                <a:cs typeface="+mn-cs"/>
              </a:rPr>
              <a:t>旨在寻找最简洁有效的数据表示，即通过牺牲部分无关信息来保留最有价值的信息。</a:t>
            </a:r>
            <a:endParaRPr kumimoji="1" lang="zh-CN" altLang="en-US" dirty="0"/>
          </a:p>
        </p:txBody>
      </p:sp>
      <p:sp>
        <p:nvSpPr>
          <p:cNvPr id="4" name="灯片编号占位符 3">
            <a:extLst>
              <a:ext uri="{FF2B5EF4-FFF2-40B4-BE49-F238E27FC236}">
                <a16:creationId xmlns:a16="http://schemas.microsoft.com/office/drawing/2014/main" id="{41230A11-82BF-529E-FA13-78A01306D9D5}"/>
              </a:ext>
            </a:extLst>
          </p:cNvPr>
          <p:cNvSpPr>
            <a:spLocks noGrp="1"/>
          </p:cNvSpPr>
          <p:nvPr>
            <p:ph type="sldNum" sz="quarter" idx="5"/>
          </p:nvPr>
        </p:nvSpPr>
        <p:spPr/>
        <p:txBody>
          <a:bodyPr/>
          <a:lstStyle/>
          <a:p>
            <a:fld id="{14DF7409-BBA0-2043-AE4C-5D988184BBAD}" type="slidenum">
              <a:rPr kumimoji="1" lang="zh-CN" altLang="en-US" smtClean="0"/>
              <a:t>17</a:t>
            </a:fld>
            <a:endParaRPr kumimoji="1" lang="zh-CN" altLang="en-US"/>
          </a:p>
        </p:txBody>
      </p:sp>
    </p:spTree>
    <p:extLst>
      <p:ext uri="{BB962C8B-B14F-4D97-AF65-F5344CB8AC3E}">
        <p14:creationId xmlns:p14="http://schemas.microsoft.com/office/powerpoint/2010/main" val="4244190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D3F0A-4DFB-F78C-74EE-BF4BCABA667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D068C2-4688-69E2-5677-8046F663AB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EDABF97-8A58-B525-CA25-D3447975BAE3}"/>
              </a:ext>
            </a:extLst>
          </p:cNvPr>
          <p:cNvSpPr>
            <a:spLocks noGrp="1"/>
          </p:cNvSpPr>
          <p:nvPr>
            <p:ph type="body" idx="1"/>
          </p:nvPr>
        </p:nvSpPr>
        <p:spPr/>
        <p:txBody>
          <a:bodyPr/>
          <a:lstStyle/>
          <a:p>
            <a:pPr>
              <a:buNone/>
            </a:pPr>
            <a:endParaRPr kumimoji="1" lang="zh-CN" altLang="en-US" dirty="0"/>
          </a:p>
        </p:txBody>
      </p:sp>
      <p:sp>
        <p:nvSpPr>
          <p:cNvPr id="4" name="灯片编号占位符 3">
            <a:extLst>
              <a:ext uri="{FF2B5EF4-FFF2-40B4-BE49-F238E27FC236}">
                <a16:creationId xmlns:a16="http://schemas.microsoft.com/office/drawing/2014/main" id="{1FD67E59-99C6-A60E-CFF2-A8C47B4BA563}"/>
              </a:ext>
            </a:extLst>
          </p:cNvPr>
          <p:cNvSpPr>
            <a:spLocks noGrp="1"/>
          </p:cNvSpPr>
          <p:nvPr>
            <p:ph type="sldNum" sz="quarter" idx="5"/>
          </p:nvPr>
        </p:nvSpPr>
        <p:spPr/>
        <p:txBody>
          <a:bodyPr/>
          <a:lstStyle/>
          <a:p>
            <a:fld id="{14DF7409-BBA0-2043-AE4C-5D988184BBAD}" type="slidenum">
              <a:rPr kumimoji="1" lang="zh-CN" altLang="en-US" smtClean="0"/>
              <a:t>18</a:t>
            </a:fld>
            <a:endParaRPr kumimoji="1" lang="zh-CN" altLang="en-US"/>
          </a:p>
        </p:txBody>
      </p:sp>
    </p:spTree>
    <p:extLst>
      <p:ext uri="{BB962C8B-B14F-4D97-AF65-F5344CB8AC3E}">
        <p14:creationId xmlns:p14="http://schemas.microsoft.com/office/powerpoint/2010/main" val="2641653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D5B61-96B1-2BC3-930A-30CE5E1F84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5F88A1-D724-389E-DA57-6D02423B228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0CB993-9BE5-2204-ED4A-5DD240CA56E3}"/>
              </a:ext>
            </a:extLst>
          </p:cNvPr>
          <p:cNvSpPr>
            <a:spLocks noGrp="1"/>
          </p:cNvSpPr>
          <p:nvPr>
            <p:ph type="body" idx="1"/>
          </p:nvPr>
        </p:nvSpPr>
        <p:spPr/>
        <p:txBody>
          <a:bodyPr/>
          <a:lstStyle/>
          <a:p>
            <a:pPr>
              <a:buNone/>
            </a:pPr>
            <a:endParaRPr kumimoji="1" lang="zh-CN" altLang="en-US" dirty="0"/>
          </a:p>
        </p:txBody>
      </p:sp>
      <p:sp>
        <p:nvSpPr>
          <p:cNvPr id="4" name="灯片编号占位符 3">
            <a:extLst>
              <a:ext uri="{FF2B5EF4-FFF2-40B4-BE49-F238E27FC236}">
                <a16:creationId xmlns:a16="http://schemas.microsoft.com/office/drawing/2014/main" id="{45EB9B5B-82EE-EBAB-C164-4E9F5392B4A7}"/>
              </a:ext>
            </a:extLst>
          </p:cNvPr>
          <p:cNvSpPr>
            <a:spLocks noGrp="1"/>
          </p:cNvSpPr>
          <p:nvPr>
            <p:ph type="sldNum" sz="quarter" idx="5"/>
          </p:nvPr>
        </p:nvSpPr>
        <p:spPr/>
        <p:txBody>
          <a:bodyPr/>
          <a:lstStyle/>
          <a:p>
            <a:fld id="{14DF7409-BBA0-2043-AE4C-5D988184BBAD}" type="slidenum">
              <a:rPr kumimoji="1" lang="zh-CN" altLang="en-US" smtClean="0"/>
              <a:t>19</a:t>
            </a:fld>
            <a:endParaRPr kumimoji="1" lang="zh-CN" altLang="en-US"/>
          </a:p>
        </p:txBody>
      </p:sp>
    </p:spTree>
    <p:extLst>
      <p:ext uri="{BB962C8B-B14F-4D97-AF65-F5344CB8AC3E}">
        <p14:creationId xmlns:p14="http://schemas.microsoft.com/office/powerpoint/2010/main" val="3985227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4DF7409-BBA0-2043-AE4C-5D988184BBAD}" type="slidenum">
              <a:rPr kumimoji="1" lang="zh-CN" altLang="en-US" smtClean="0"/>
              <a:t>2</a:t>
            </a:fld>
            <a:endParaRPr kumimoji="1" lang="zh-CN" altLang="en-US"/>
          </a:p>
        </p:txBody>
      </p:sp>
    </p:spTree>
    <p:extLst>
      <p:ext uri="{BB962C8B-B14F-4D97-AF65-F5344CB8AC3E}">
        <p14:creationId xmlns:p14="http://schemas.microsoft.com/office/powerpoint/2010/main" val="3425982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E85D7-9AE7-C292-CDA9-1BC9E81E18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D5E6BDB-9CF4-4952-DD7A-5FE061FF323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742DEC-AD11-08BC-1242-AD8CA3A2418E}"/>
              </a:ext>
            </a:extLst>
          </p:cNvPr>
          <p:cNvSpPr>
            <a:spLocks noGrp="1"/>
          </p:cNvSpPr>
          <p:nvPr>
            <p:ph type="body" idx="1"/>
          </p:nvPr>
        </p:nvSpPr>
        <p:spPr/>
        <p:txBody>
          <a:bodyPr/>
          <a:lstStyle/>
          <a:p>
            <a:pPr>
              <a:buNone/>
            </a:pPr>
            <a:endParaRPr kumimoji="1" lang="zh-CN" altLang="en-US" dirty="0"/>
          </a:p>
        </p:txBody>
      </p:sp>
      <p:sp>
        <p:nvSpPr>
          <p:cNvPr id="4" name="灯片编号占位符 3">
            <a:extLst>
              <a:ext uri="{FF2B5EF4-FFF2-40B4-BE49-F238E27FC236}">
                <a16:creationId xmlns:a16="http://schemas.microsoft.com/office/drawing/2014/main" id="{A888B16D-0C0C-D590-1A5B-5B5D92CCCB6F}"/>
              </a:ext>
            </a:extLst>
          </p:cNvPr>
          <p:cNvSpPr>
            <a:spLocks noGrp="1"/>
          </p:cNvSpPr>
          <p:nvPr>
            <p:ph type="sldNum" sz="quarter" idx="5"/>
          </p:nvPr>
        </p:nvSpPr>
        <p:spPr/>
        <p:txBody>
          <a:bodyPr/>
          <a:lstStyle/>
          <a:p>
            <a:fld id="{14DF7409-BBA0-2043-AE4C-5D988184BBAD}" type="slidenum">
              <a:rPr kumimoji="1" lang="zh-CN" altLang="en-US" smtClean="0"/>
              <a:t>20</a:t>
            </a:fld>
            <a:endParaRPr kumimoji="1" lang="zh-CN" altLang="en-US"/>
          </a:p>
        </p:txBody>
      </p:sp>
    </p:spTree>
    <p:extLst>
      <p:ext uri="{BB962C8B-B14F-4D97-AF65-F5344CB8AC3E}">
        <p14:creationId xmlns:p14="http://schemas.microsoft.com/office/powerpoint/2010/main" val="2400770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9647F-3CE5-5D3B-C4D0-8AF00C4127D6}"/>
            </a:ext>
          </a:extLst>
        </p:cNvPr>
        <p:cNvGrpSpPr/>
        <p:nvPr/>
      </p:nvGrpSpPr>
      <p:grpSpPr>
        <a:xfrm>
          <a:off x="0" y="0"/>
          <a:ext cx="0" cy="0"/>
          <a:chOff x="0" y="0"/>
          <a:chExt cx="0" cy="0"/>
        </a:xfrm>
      </p:grpSpPr>
      <p:sp>
        <p:nvSpPr>
          <p:cNvPr id="208" name="Shape 208">
            <a:extLst>
              <a:ext uri="{FF2B5EF4-FFF2-40B4-BE49-F238E27FC236}">
                <a16:creationId xmlns:a16="http://schemas.microsoft.com/office/drawing/2014/main" id="{AEF5563E-E100-1929-0424-EE0BF1EDCF1F}"/>
              </a:ext>
            </a:extLst>
          </p:cNvPr>
          <p:cNvSpPr>
            <a:spLocks noGrp="1" noRot="1" noChangeAspect="1"/>
          </p:cNvSpPr>
          <p:nvPr>
            <p:ph type="sldImg"/>
          </p:nvPr>
        </p:nvSpPr>
        <p:spPr>
          <a:prstGeom prst="rect">
            <a:avLst/>
          </a:prstGeom>
        </p:spPr>
        <p:txBody>
          <a:bodyPr/>
          <a:lstStyle/>
          <a:p>
            <a:endParaRPr/>
          </a:p>
        </p:txBody>
      </p:sp>
      <p:sp>
        <p:nvSpPr>
          <p:cNvPr id="209" name="Shape 209">
            <a:extLst>
              <a:ext uri="{FF2B5EF4-FFF2-40B4-BE49-F238E27FC236}">
                <a16:creationId xmlns:a16="http://schemas.microsoft.com/office/drawing/2014/main" id="{096DE1FF-5AAB-08D0-B847-E9557D610A4E}"/>
              </a:ext>
            </a:extLst>
          </p:cNvPr>
          <p:cNvSpPr>
            <a:spLocks noGrp="1"/>
          </p:cNvSpPr>
          <p:nvPr>
            <p:ph type="body" sz="quarter" idx="1"/>
          </p:nvPr>
        </p:nvSpPr>
        <p:spPr>
          <a:prstGeom prst="rect">
            <a:avLst/>
          </a:prstGeom>
        </p:spPr>
        <p:txBody>
          <a:bodyPr/>
          <a:lstStyle>
            <a:lvl1pPr>
              <a:defRPr>
                <a:latin typeface="+mj-lt"/>
                <a:ea typeface="+mj-ea"/>
                <a:cs typeface="+mj-cs"/>
                <a:sym typeface="Helvetica"/>
              </a:defRPr>
            </a:lvl1pPr>
          </a:lstStyle>
          <a:p>
            <a:pPr>
              <a:defRPr>
                <a:latin typeface="+mn-lt"/>
                <a:ea typeface="+mn-ea"/>
                <a:cs typeface="+mn-cs"/>
                <a:sym typeface="Calibri"/>
              </a:defRPr>
            </a:pPr>
            <a:endParaRPr dirty="0">
              <a:latin typeface="+mj-lt"/>
              <a:ea typeface="+mj-ea"/>
              <a:cs typeface="+mj-cs"/>
              <a:sym typeface="Helvetica"/>
            </a:endParaRPr>
          </a:p>
        </p:txBody>
      </p:sp>
    </p:spTree>
    <p:extLst>
      <p:ext uri="{BB962C8B-B14F-4D97-AF65-F5344CB8AC3E}">
        <p14:creationId xmlns:p14="http://schemas.microsoft.com/office/powerpoint/2010/main" val="5581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4E098-0AF4-8463-84AE-D68266F8F5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5689C-5B27-11BA-4F1A-C0922D731F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F6DA47-546E-027F-0A47-C4DCCC3C718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a:extLst>
              <a:ext uri="{FF2B5EF4-FFF2-40B4-BE49-F238E27FC236}">
                <a16:creationId xmlns:a16="http://schemas.microsoft.com/office/drawing/2014/main" id="{5BCE9AF0-D730-D49A-A274-ADF3B3450EF9}"/>
              </a:ext>
            </a:extLst>
          </p:cNvPr>
          <p:cNvSpPr>
            <a:spLocks noGrp="1"/>
          </p:cNvSpPr>
          <p:nvPr>
            <p:ph type="sldNum" sz="quarter" idx="5"/>
          </p:nvPr>
        </p:nvSpPr>
        <p:spPr/>
        <p:txBody>
          <a:bodyPr/>
          <a:lstStyle/>
          <a:p>
            <a:fld id="{14DF7409-BBA0-2043-AE4C-5D988184BBAD}" type="slidenum">
              <a:rPr kumimoji="1" lang="zh-CN" altLang="en-US" smtClean="0"/>
              <a:t>22</a:t>
            </a:fld>
            <a:endParaRPr kumimoji="1" lang="zh-CN" altLang="en-US"/>
          </a:p>
        </p:txBody>
      </p:sp>
    </p:spTree>
    <p:extLst>
      <p:ext uri="{BB962C8B-B14F-4D97-AF65-F5344CB8AC3E}">
        <p14:creationId xmlns:p14="http://schemas.microsoft.com/office/powerpoint/2010/main" val="1806832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97853-C38F-53E0-7426-2BD12A4AE4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7CD3C8-7289-359F-4F9D-67F99A4B3F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ECA728D-EF83-5DE9-4BA6-0F5F1F05CF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a:extLst>
              <a:ext uri="{FF2B5EF4-FFF2-40B4-BE49-F238E27FC236}">
                <a16:creationId xmlns:a16="http://schemas.microsoft.com/office/drawing/2014/main" id="{5F23A239-6CFA-4A2F-F297-7DED624CD6BD}"/>
              </a:ext>
            </a:extLst>
          </p:cNvPr>
          <p:cNvSpPr>
            <a:spLocks noGrp="1"/>
          </p:cNvSpPr>
          <p:nvPr>
            <p:ph type="sldNum" sz="quarter" idx="5"/>
          </p:nvPr>
        </p:nvSpPr>
        <p:spPr/>
        <p:txBody>
          <a:bodyPr/>
          <a:lstStyle/>
          <a:p>
            <a:fld id="{14DF7409-BBA0-2043-AE4C-5D988184BBAD}" type="slidenum">
              <a:rPr kumimoji="1" lang="zh-CN" altLang="en-US" smtClean="0"/>
              <a:t>23</a:t>
            </a:fld>
            <a:endParaRPr kumimoji="1" lang="zh-CN" altLang="en-US"/>
          </a:p>
        </p:txBody>
      </p:sp>
    </p:spTree>
    <p:extLst>
      <p:ext uri="{BB962C8B-B14F-4D97-AF65-F5344CB8AC3E}">
        <p14:creationId xmlns:p14="http://schemas.microsoft.com/office/powerpoint/2010/main" val="3923919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0741B-47D4-D5FD-7BF0-B2267A0FD0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C35208-C1D0-3EB0-4DDB-E228846486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18D28B4-FAF0-1BAD-1B43-725A8D325B6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evaluate test modularity on multiple real-world datasets.</a:t>
            </a:r>
            <a:br>
              <a:rPr lang="en-US" altLang="zh-CN" dirty="0"/>
            </a:br>
            <a:r>
              <a:rPr lang="en-US" altLang="zh-CN" dirty="0"/>
              <a:t>MNNAS consistently outperforms both GNN-based and NAS-based baselines.</a:t>
            </a:r>
            <a:br>
              <a:rPr lang="en-US" altLang="zh-CN" dirty="0"/>
            </a:br>
            <a:r>
              <a:rPr lang="en-US" altLang="zh-CN" dirty="0"/>
              <a:t>This confirms its effectiveness in unsupervised structure discovery.</a:t>
            </a:r>
            <a:endParaRPr kumimoji="1" lang="zh-CN" altLang="en-US" dirty="0"/>
          </a:p>
        </p:txBody>
      </p:sp>
      <p:sp>
        <p:nvSpPr>
          <p:cNvPr id="4" name="灯片编号占位符 3">
            <a:extLst>
              <a:ext uri="{FF2B5EF4-FFF2-40B4-BE49-F238E27FC236}">
                <a16:creationId xmlns:a16="http://schemas.microsoft.com/office/drawing/2014/main" id="{3505E670-6BFD-776F-F9C2-C9ACC4C86E08}"/>
              </a:ext>
            </a:extLst>
          </p:cNvPr>
          <p:cNvSpPr>
            <a:spLocks noGrp="1"/>
          </p:cNvSpPr>
          <p:nvPr>
            <p:ph type="sldNum" sz="quarter" idx="5"/>
          </p:nvPr>
        </p:nvSpPr>
        <p:spPr/>
        <p:txBody>
          <a:bodyPr/>
          <a:lstStyle/>
          <a:p>
            <a:fld id="{14DF7409-BBA0-2043-AE4C-5D988184BBAD}" type="slidenum">
              <a:rPr kumimoji="1" lang="zh-CN" altLang="en-US" smtClean="0"/>
              <a:t>24</a:t>
            </a:fld>
            <a:endParaRPr kumimoji="1" lang="zh-CN" altLang="en-US"/>
          </a:p>
        </p:txBody>
      </p:sp>
    </p:spTree>
    <p:extLst>
      <p:ext uri="{BB962C8B-B14F-4D97-AF65-F5344CB8AC3E}">
        <p14:creationId xmlns:p14="http://schemas.microsoft.com/office/powerpoint/2010/main" val="2262586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FDE1C-F398-4B7D-A945-CFB57BF3B4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9BE308C-EF7A-BDFE-3764-CA75AC1DFC5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721E43-8A7C-8D43-5FBA-49AA405C83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a:extLst>
              <a:ext uri="{FF2B5EF4-FFF2-40B4-BE49-F238E27FC236}">
                <a16:creationId xmlns:a16="http://schemas.microsoft.com/office/drawing/2014/main" id="{B1C660BD-1B6B-6600-7694-8F70FFE426E2}"/>
              </a:ext>
            </a:extLst>
          </p:cNvPr>
          <p:cNvSpPr>
            <a:spLocks noGrp="1"/>
          </p:cNvSpPr>
          <p:nvPr>
            <p:ph type="sldNum" sz="quarter" idx="5"/>
          </p:nvPr>
        </p:nvSpPr>
        <p:spPr/>
        <p:txBody>
          <a:bodyPr/>
          <a:lstStyle/>
          <a:p>
            <a:fld id="{14DF7409-BBA0-2043-AE4C-5D988184BBAD}" type="slidenum">
              <a:rPr kumimoji="1" lang="zh-CN" altLang="en-US" smtClean="0"/>
              <a:t>25</a:t>
            </a:fld>
            <a:endParaRPr kumimoji="1" lang="zh-CN" altLang="en-US"/>
          </a:p>
        </p:txBody>
      </p:sp>
    </p:spTree>
    <p:extLst>
      <p:ext uri="{BB962C8B-B14F-4D97-AF65-F5344CB8AC3E}">
        <p14:creationId xmlns:p14="http://schemas.microsoft.com/office/powerpoint/2010/main" val="4257882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A687F-91B6-5632-BEDC-F0F0A6D5FB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6761AA-5959-5E18-44F6-94CD8CE8DFA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8F0A67A-F2C3-B76E-E793-1C5C1C6F78B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a:extLst>
              <a:ext uri="{FF2B5EF4-FFF2-40B4-BE49-F238E27FC236}">
                <a16:creationId xmlns:a16="http://schemas.microsoft.com/office/drawing/2014/main" id="{4BECE1EF-A663-4EDA-C551-B7262AB59A60}"/>
              </a:ext>
            </a:extLst>
          </p:cNvPr>
          <p:cNvSpPr>
            <a:spLocks noGrp="1"/>
          </p:cNvSpPr>
          <p:nvPr>
            <p:ph type="sldNum" sz="quarter" idx="5"/>
          </p:nvPr>
        </p:nvSpPr>
        <p:spPr/>
        <p:txBody>
          <a:bodyPr/>
          <a:lstStyle/>
          <a:p>
            <a:fld id="{14DF7409-BBA0-2043-AE4C-5D988184BBAD}" type="slidenum">
              <a:rPr kumimoji="1" lang="zh-CN" altLang="en-US" smtClean="0"/>
              <a:t>26</a:t>
            </a:fld>
            <a:endParaRPr kumimoji="1" lang="zh-CN" altLang="en-US"/>
          </a:p>
        </p:txBody>
      </p:sp>
    </p:spTree>
    <p:extLst>
      <p:ext uri="{BB962C8B-B14F-4D97-AF65-F5344CB8AC3E}">
        <p14:creationId xmlns:p14="http://schemas.microsoft.com/office/powerpoint/2010/main" val="560311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B0C7D-80A8-9FD2-2E23-E0FF7F5EEBB1}"/>
            </a:ext>
          </a:extLst>
        </p:cNvPr>
        <p:cNvGrpSpPr/>
        <p:nvPr/>
      </p:nvGrpSpPr>
      <p:grpSpPr>
        <a:xfrm>
          <a:off x="0" y="0"/>
          <a:ext cx="0" cy="0"/>
          <a:chOff x="0" y="0"/>
          <a:chExt cx="0" cy="0"/>
        </a:xfrm>
      </p:grpSpPr>
      <p:sp>
        <p:nvSpPr>
          <p:cNvPr id="208" name="Shape 208">
            <a:extLst>
              <a:ext uri="{FF2B5EF4-FFF2-40B4-BE49-F238E27FC236}">
                <a16:creationId xmlns:a16="http://schemas.microsoft.com/office/drawing/2014/main" id="{CD589DD4-D94B-7ABC-57C0-45104BD6A2AE}"/>
              </a:ext>
            </a:extLst>
          </p:cNvPr>
          <p:cNvSpPr>
            <a:spLocks noGrp="1" noRot="1" noChangeAspect="1"/>
          </p:cNvSpPr>
          <p:nvPr>
            <p:ph type="sldImg"/>
          </p:nvPr>
        </p:nvSpPr>
        <p:spPr>
          <a:prstGeom prst="rect">
            <a:avLst/>
          </a:prstGeom>
        </p:spPr>
        <p:txBody>
          <a:bodyPr/>
          <a:lstStyle/>
          <a:p>
            <a:endParaRPr/>
          </a:p>
        </p:txBody>
      </p:sp>
      <p:sp>
        <p:nvSpPr>
          <p:cNvPr id="209" name="Shape 209">
            <a:extLst>
              <a:ext uri="{FF2B5EF4-FFF2-40B4-BE49-F238E27FC236}">
                <a16:creationId xmlns:a16="http://schemas.microsoft.com/office/drawing/2014/main" id="{50E1D0AD-AC3B-6F18-344E-E45119FE2CD6}"/>
              </a:ext>
            </a:extLst>
          </p:cNvPr>
          <p:cNvSpPr>
            <a:spLocks noGrp="1"/>
          </p:cNvSpPr>
          <p:nvPr>
            <p:ph type="body" sz="quarter" idx="1"/>
          </p:nvPr>
        </p:nvSpPr>
        <p:spPr>
          <a:prstGeom prst="rect">
            <a:avLst/>
          </a:prstGeom>
        </p:spPr>
        <p:txBody>
          <a:bodyPr/>
          <a:lstStyle>
            <a:lvl1pPr>
              <a:defRPr>
                <a:latin typeface="+mj-lt"/>
                <a:ea typeface="+mj-ea"/>
                <a:cs typeface="+mj-cs"/>
                <a:sym typeface="Helvetica"/>
              </a:defRPr>
            </a:lvl1pPr>
          </a:lstStyle>
          <a:p>
            <a:pPr>
              <a:defRPr>
                <a:latin typeface="+mn-lt"/>
                <a:ea typeface="+mn-ea"/>
                <a:cs typeface="+mn-cs"/>
                <a:sym typeface="Calibri"/>
              </a:defRPr>
            </a:pPr>
            <a:endParaRPr dirty="0">
              <a:latin typeface="+mj-lt"/>
              <a:ea typeface="+mj-ea"/>
              <a:cs typeface="+mj-cs"/>
              <a:sym typeface="Helvetica"/>
            </a:endParaRPr>
          </a:p>
        </p:txBody>
      </p:sp>
    </p:spTree>
    <p:extLst>
      <p:ext uri="{BB962C8B-B14F-4D97-AF65-F5344CB8AC3E}">
        <p14:creationId xmlns:p14="http://schemas.microsoft.com/office/powerpoint/2010/main" val="3636564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4E7B0-F710-B609-6146-96C6D51CA45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706CDF1-5A58-C285-BB17-15684DF2AD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1BD2E08-F5A3-C3FF-6834-A68FD98BDF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a:extLst>
              <a:ext uri="{FF2B5EF4-FFF2-40B4-BE49-F238E27FC236}">
                <a16:creationId xmlns:a16="http://schemas.microsoft.com/office/drawing/2014/main" id="{33A1B76F-2153-965C-60E7-2A669B4E2622}"/>
              </a:ext>
            </a:extLst>
          </p:cNvPr>
          <p:cNvSpPr>
            <a:spLocks noGrp="1"/>
          </p:cNvSpPr>
          <p:nvPr>
            <p:ph type="sldNum" sz="quarter" idx="5"/>
          </p:nvPr>
        </p:nvSpPr>
        <p:spPr/>
        <p:txBody>
          <a:bodyPr/>
          <a:lstStyle/>
          <a:p>
            <a:fld id="{14DF7409-BBA0-2043-AE4C-5D988184BBAD}" type="slidenum">
              <a:rPr kumimoji="1" lang="zh-CN" altLang="en-US" smtClean="0"/>
              <a:t>28</a:t>
            </a:fld>
            <a:endParaRPr kumimoji="1" lang="zh-CN" altLang="en-US"/>
          </a:p>
        </p:txBody>
      </p:sp>
    </p:spTree>
    <p:extLst>
      <p:ext uri="{BB962C8B-B14F-4D97-AF65-F5344CB8AC3E}">
        <p14:creationId xmlns:p14="http://schemas.microsoft.com/office/powerpoint/2010/main" val="2107009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7C024A-BC64-4498-B89F-8537733011F8}" type="slidenum">
              <a:rPr lang="zh-CN" altLang="en-US" smtClean="0"/>
              <a:t>29</a:t>
            </a:fld>
            <a:endParaRPr lang="zh-CN" altLang="en-US"/>
          </a:p>
        </p:txBody>
      </p:sp>
    </p:spTree>
    <p:extLst>
      <p:ext uri="{BB962C8B-B14F-4D97-AF65-F5344CB8AC3E}">
        <p14:creationId xmlns:p14="http://schemas.microsoft.com/office/powerpoint/2010/main" val="162717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lvl1pPr>
              <a:defRPr>
                <a:latin typeface="+mj-lt"/>
                <a:ea typeface="+mj-ea"/>
                <a:cs typeface="+mj-cs"/>
                <a:sym typeface="Helvetica"/>
              </a:defRPr>
            </a:lvl1pPr>
          </a:lstStyle>
          <a:p>
            <a:pPr>
              <a:defRPr>
                <a:latin typeface="+mn-lt"/>
                <a:ea typeface="+mn-ea"/>
                <a:cs typeface="+mn-cs"/>
                <a:sym typeface="Calibri"/>
              </a:defRPr>
            </a:pPr>
            <a:r>
              <a:rPr lang="en-US" dirty="0">
                <a:latin typeface="+mj-lt"/>
                <a:ea typeface="+mj-ea"/>
                <a:cs typeface="+mj-cs"/>
                <a:sym typeface="Helvetica"/>
              </a:rPr>
              <a:t>This fist part is introduction</a:t>
            </a:r>
            <a:endParaRPr dirty="0">
              <a:latin typeface="+mj-lt"/>
              <a:ea typeface="+mj-ea"/>
              <a:cs typeface="+mj-cs"/>
              <a:sym typeface="Helvetic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kumimoji="1" lang="en-US" altLang="zh-CN" dirty="0" err="1"/>
              <a:t>Gnn</a:t>
            </a:r>
            <a:r>
              <a:rPr kumimoji="1" lang="en-US" altLang="zh-CN" dirty="0"/>
              <a:t> </a:t>
            </a:r>
            <a:r>
              <a:rPr kumimoji="1" lang="zh-CN" altLang="en-US" dirty="0"/>
              <a:t>在图分类，节点分类，社区检测有着很好的效果</a:t>
            </a:r>
            <a:endParaRPr kumimoji="1" lang="en-US" altLang="zh-CN" dirty="0"/>
          </a:p>
          <a:p>
            <a:pPr>
              <a:buNone/>
            </a:pPr>
            <a:endParaRPr kumimoji="1" lang="en-US" altLang="zh-CN" dirty="0"/>
          </a:p>
          <a:p>
            <a:pPr>
              <a:buNone/>
            </a:pPr>
            <a:r>
              <a:rPr kumimoji="1" lang="zh-CN" altLang="en-US" dirty="0"/>
              <a:t>但是传统的</a:t>
            </a:r>
            <a:r>
              <a:rPr kumimoji="1" lang="en-US" altLang="zh-CN" dirty="0" err="1"/>
              <a:t>gnn</a:t>
            </a:r>
            <a:r>
              <a:rPr kumimoji="1" lang="zh-CN" altLang="en-US" dirty="0"/>
              <a:t>严重依赖与邻居节点的聚合关系，导致对图结构非常敏感，不能很好的处理训练集与测试集不是同分布的情况，我们称为分布偏移，或者</a:t>
            </a:r>
            <a:r>
              <a:rPr kumimoji="1" lang="en-US" altLang="zh-CN" dirty="0" err="1"/>
              <a:t>ood</a:t>
            </a:r>
            <a:endParaRPr kumimoji="1" lang="zh-CN" altLang="en-US" dirty="0"/>
          </a:p>
        </p:txBody>
      </p:sp>
      <p:sp>
        <p:nvSpPr>
          <p:cNvPr id="4" name="灯片编号占位符 3"/>
          <p:cNvSpPr>
            <a:spLocks noGrp="1"/>
          </p:cNvSpPr>
          <p:nvPr>
            <p:ph type="sldNum" sz="quarter" idx="5"/>
          </p:nvPr>
        </p:nvSpPr>
        <p:spPr/>
        <p:txBody>
          <a:bodyPr/>
          <a:lstStyle/>
          <a:p>
            <a:fld id="{14DF7409-BBA0-2043-AE4C-5D988184BBAD}" type="slidenum">
              <a:rPr kumimoji="1" lang="zh-CN" altLang="en-US" smtClean="0"/>
              <a:t>4</a:t>
            </a:fld>
            <a:endParaRPr kumimoji="1" lang="zh-CN" altLang="en-US"/>
          </a:p>
        </p:txBody>
      </p:sp>
    </p:spTree>
    <p:extLst>
      <p:ext uri="{BB962C8B-B14F-4D97-AF65-F5344CB8AC3E}">
        <p14:creationId xmlns:p14="http://schemas.microsoft.com/office/powerpoint/2010/main" val="1092267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49757-D51C-DAC1-2EB2-0FA889BEAD2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70E156-3571-865A-3E05-D8E0AA2AC4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14339A6-F94D-575B-73D2-DEE3999A551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latin typeface="Times New Roman" panose="02020603050405020304" pitchFamily="18" charset="0"/>
                <a:cs typeface="Times New Roman" panose="02020603050405020304" pitchFamily="18" charset="0"/>
              </a:rPr>
              <a:t>我们介绍一些什么叫分布外泛化，就是我们想要达到一种效果，使得在测试集与训练集不是同一分布的情况下仍有很好的效果，</a:t>
            </a:r>
            <a:endParaRPr lang="en-US" altLang="zh-CN" sz="1200" b="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latin typeface="Times New Roman" panose="02020603050405020304" pitchFamily="18" charset="0"/>
                <a:cs typeface="Times New Roman" panose="02020603050405020304" pitchFamily="18" charset="0"/>
              </a:rPr>
              <a:t>分布外泛化可以让我们更好的实现从数据集到真实世界的应用，</a:t>
            </a:r>
            <a:endParaRPr lang="en-US" altLang="zh-CN" sz="1200" b="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latin typeface="Times New Roman" panose="02020603050405020304" pitchFamily="18" charset="0"/>
                <a:cs typeface="Times New Roman" panose="02020603050405020304" pitchFamily="18" charset="0"/>
              </a:rPr>
              <a:t>因为同分布假设在很多实际情况是不成立的，而且容易通过分布特征学习到一些虚假关联的捷径，</a:t>
            </a:r>
            <a:endParaRPr lang="en-US" altLang="zh-CN" sz="1200" b="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0A6B5878-46DD-D7BD-808D-57013E56DBE6}"/>
              </a:ext>
            </a:extLst>
          </p:cNvPr>
          <p:cNvSpPr>
            <a:spLocks noGrp="1"/>
          </p:cNvSpPr>
          <p:nvPr>
            <p:ph type="sldNum" sz="quarter" idx="5"/>
          </p:nvPr>
        </p:nvSpPr>
        <p:spPr/>
        <p:txBody>
          <a:bodyPr/>
          <a:lstStyle/>
          <a:p>
            <a:fld id="{14DF7409-BBA0-2043-AE4C-5D988184BBAD}" type="slidenum">
              <a:rPr kumimoji="1" lang="zh-CN" altLang="en-US" smtClean="0"/>
              <a:t>5</a:t>
            </a:fld>
            <a:endParaRPr kumimoji="1" lang="zh-CN" altLang="en-US"/>
          </a:p>
        </p:txBody>
      </p:sp>
    </p:spTree>
    <p:extLst>
      <p:ext uri="{BB962C8B-B14F-4D97-AF65-F5344CB8AC3E}">
        <p14:creationId xmlns:p14="http://schemas.microsoft.com/office/powerpoint/2010/main" val="10286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0AB7-602E-C1DF-7F97-83FF834ACC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86ED81-0F09-24C3-F907-A63CE33BE4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12CD2-D960-3414-DCF0-0B5F822D735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什么是图神经网络架构搜索，他是神经网络架构搜索的一种，只不过搜索空间限制在了图神经网络中，</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搜索空间主要分为两个部分，一个是不同层的连接方式， 另一个是网络层的操作算子，</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通过架构搜索减少的人工设计网络架构的工作量，并且可以达到更好的效果</a:t>
            </a:r>
          </a:p>
        </p:txBody>
      </p:sp>
      <p:sp>
        <p:nvSpPr>
          <p:cNvPr id="4" name="灯片编号占位符 3">
            <a:extLst>
              <a:ext uri="{FF2B5EF4-FFF2-40B4-BE49-F238E27FC236}">
                <a16:creationId xmlns:a16="http://schemas.microsoft.com/office/drawing/2014/main" id="{FB34C23F-DDD2-CFA0-0236-6EC48ADC62A3}"/>
              </a:ext>
            </a:extLst>
          </p:cNvPr>
          <p:cNvSpPr>
            <a:spLocks noGrp="1"/>
          </p:cNvSpPr>
          <p:nvPr>
            <p:ph type="sldNum" sz="quarter" idx="5"/>
          </p:nvPr>
        </p:nvSpPr>
        <p:spPr/>
        <p:txBody>
          <a:bodyPr/>
          <a:lstStyle/>
          <a:p>
            <a:fld id="{14DF7409-BBA0-2043-AE4C-5D988184BBAD}" type="slidenum">
              <a:rPr kumimoji="1" lang="zh-CN" altLang="en-US" smtClean="0"/>
              <a:t>6</a:t>
            </a:fld>
            <a:endParaRPr kumimoji="1" lang="zh-CN" altLang="en-US"/>
          </a:p>
        </p:txBody>
      </p:sp>
    </p:spTree>
    <p:extLst>
      <p:ext uri="{BB962C8B-B14F-4D97-AF65-F5344CB8AC3E}">
        <p14:creationId xmlns:p14="http://schemas.microsoft.com/office/powerpoint/2010/main" val="833324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03A8F-4200-1F7E-41E7-2806AB56534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79A2812-3891-597B-EFD2-06E153BBB4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A3ED858-F355-C76A-26CF-1D33A7D237BE}"/>
              </a:ext>
            </a:extLst>
          </p:cNvPr>
          <p:cNvSpPr>
            <a:spLocks noGrp="1"/>
          </p:cNvSpPr>
          <p:nvPr>
            <p:ph type="body" idx="1"/>
          </p:nvPr>
        </p:nvSpPr>
        <p:spPr/>
        <p:txBody>
          <a:bodyPr/>
          <a:lstStyle/>
          <a:p>
            <a:pPr>
              <a:buNone/>
            </a:pPr>
            <a:r>
              <a:rPr lang="zh-CN" altLang="zh-CN" dirty="0"/>
              <a:t>早期的方法在离散空间中使用了一种叫做黑盒搜索的方法</a:t>
            </a:r>
            <a:r>
              <a:rPr lang="zh-CN" altLang="en-US" dirty="0"/>
              <a:t>，比如使用强化学习或者一些经典的优化算法</a:t>
            </a:r>
            <a:r>
              <a:rPr lang="zh-CN" altLang="zh-CN" dirty="0"/>
              <a:t>。</a:t>
            </a:r>
            <a:endParaRPr lang="en-US" altLang="zh-CN" dirty="0"/>
          </a:p>
          <a:p>
            <a:pPr>
              <a:buNone/>
            </a:pPr>
            <a:endParaRPr lang="en-US" altLang="zh-CN" dirty="0"/>
          </a:p>
          <a:p>
            <a:pPr>
              <a:buNone/>
            </a:pPr>
            <a:r>
              <a:rPr lang="zh-CN" altLang="zh-CN" dirty="0"/>
              <a:t>但这只有在训练数据和测试数据具有相同分布（我们称之为 IID）时才有效。</a:t>
            </a:r>
            <a:endParaRPr lang="en-US" altLang="zh-CN" dirty="0"/>
          </a:p>
          <a:p>
            <a:pPr>
              <a:buNone/>
            </a:pPr>
            <a:endParaRPr lang="en-US" altLang="zh-CN" dirty="0"/>
          </a:p>
          <a:p>
            <a:pPr>
              <a:buNone/>
            </a:pPr>
            <a:r>
              <a:rPr lang="zh-CN" altLang="zh-CN" dirty="0"/>
              <a:t>近期的方法使用可微分架构搜索。这意味着模型可以学习软选择操作，并在训练期间共享权重。 </a:t>
            </a:r>
            <a:endParaRPr lang="en-US" altLang="zh-CN" dirty="0"/>
          </a:p>
          <a:p>
            <a:pPr>
              <a:buNone/>
            </a:pPr>
            <a:endParaRPr lang="en-US" altLang="zh-CN" dirty="0"/>
          </a:p>
          <a:p>
            <a:pPr>
              <a:buNone/>
            </a:pPr>
            <a:r>
              <a:rPr lang="zh-CN" altLang="zh-CN" dirty="0"/>
              <a:t>这有助于 GraphNAS 在分布发生变化的情况下更好地工作，因为它可以为不同的图分配不同的架构。</a:t>
            </a:r>
            <a:endParaRPr kumimoji="1" lang="zh-CN" altLang="en-US" dirty="0"/>
          </a:p>
        </p:txBody>
      </p:sp>
      <p:sp>
        <p:nvSpPr>
          <p:cNvPr id="4" name="灯片编号占位符 3">
            <a:extLst>
              <a:ext uri="{FF2B5EF4-FFF2-40B4-BE49-F238E27FC236}">
                <a16:creationId xmlns:a16="http://schemas.microsoft.com/office/drawing/2014/main" id="{9B276ABF-3461-880B-6F00-56FC105795E4}"/>
              </a:ext>
            </a:extLst>
          </p:cNvPr>
          <p:cNvSpPr>
            <a:spLocks noGrp="1"/>
          </p:cNvSpPr>
          <p:nvPr>
            <p:ph type="sldNum" sz="quarter" idx="5"/>
          </p:nvPr>
        </p:nvSpPr>
        <p:spPr/>
        <p:txBody>
          <a:bodyPr/>
          <a:lstStyle/>
          <a:p>
            <a:fld id="{14DF7409-BBA0-2043-AE4C-5D988184BBAD}" type="slidenum">
              <a:rPr kumimoji="1" lang="zh-CN" altLang="en-US" smtClean="0"/>
              <a:t>7</a:t>
            </a:fld>
            <a:endParaRPr kumimoji="1" lang="zh-CN" altLang="en-US"/>
          </a:p>
        </p:txBody>
      </p:sp>
    </p:spTree>
    <p:extLst>
      <p:ext uri="{BB962C8B-B14F-4D97-AF65-F5344CB8AC3E}">
        <p14:creationId xmlns:p14="http://schemas.microsoft.com/office/powerpoint/2010/main" val="1539608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1E2BD-C71F-0369-A86C-E795A5E6B89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0B78298-8984-2D28-4B87-586E761C77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C4A3788-ECB1-06E1-26CC-C148421EEBFD}"/>
              </a:ext>
            </a:extLst>
          </p:cNvPr>
          <p:cNvSpPr>
            <a:spLocks noGrp="1"/>
          </p:cNvSpPr>
          <p:nvPr>
            <p:ph type="body" idx="1"/>
          </p:nvPr>
        </p:nvSpPr>
        <p:spPr/>
        <p:txBody>
          <a:bodyPr/>
          <a:lstStyle/>
          <a:p>
            <a:pPr>
              <a:buNone/>
            </a:pPr>
            <a:r>
              <a:rPr lang="zh-CN" altLang="en-US" dirty="0"/>
              <a:t>这是最近一些</a:t>
            </a:r>
            <a:r>
              <a:rPr lang="zh-CN" altLang="zh-CN" dirty="0"/>
              <a:t>可微分架构搜索</a:t>
            </a:r>
            <a:endParaRPr kumimoji="1" lang="zh-CN" altLang="en-US" dirty="0"/>
          </a:p>
        </p:txBody>
      </p:sp>
      <p:sp>
        <p:nvSpPr>
          <p:cNvPr id="4" name="灯片编号占位符 3">
            <a:extLst>
              <a:ext uri="{FF2B5EF4-FFF2-40B4-BE49-F238E27FC236}">
                <a16:creationId xmlns:a16="http://schemas.microsoft.com/office/drawing/2014/main" id="{990E380C-9177-829C-D842-37292311AE88}"/>
              </a:ext>
            </a:extLst>
          </p:cNvPr>
          <p:cNvSpPr>
            <a:spLocks noGrp="1"/>
          </p:cNvSpPr>
          <p:nvPr>
            <p:ph type="sldNum" sz="quarter" idx="5"/>
          </p:nvPr>
        </p:nvSpPr>
        <p:spPr/>
        <p:txBody>
          <a:bodyPr/>
          <a:lstStyle/>
          <a:p>
            <a:fld id="{14DF7409-BBA0-2043-AE4C-5D988184BBAD}" type="slidenum">
              <a:rPr kumimoji="1" lang="zh-CN" altLang="en-US" smtClean="0"/>
              <a:t>8</a:t>
            </a:fld>
            <a:endParaRPr kumimoji="1" lang="zh-CN" altLang="en-US"/>
          </a:p>
        </p:txBody>
      </p:sp>
    </p:spTree>
    <p:extLst>
      <p:ext uri="{BB962C8B-B14F-4D97-AF65-F5344CB8AC3E}">
        <p14:creationId xmlns:p14="http://schemas.microsoft.com/office/powerpoint/2010/main" val="884219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3F639-0DD4-8F5B-726C-ED0A28CB66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ECBD92-0118-7FDF-35BB-A70676780F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D91C90-6DA1-B7EF-CA2C-B0E0B31D5B1F}"/>
              </a:ext>
            </a:extLst>
          </p:cNvPr>
          <p:cNvSpPr>
            <a:spLocks noGrp="1"/>
          </p:cNvSpPr>
          <p:nvPr>
            <p:ph type="body" idx="1"/>
          </p:nvPr>
        </p:nvSpPr>
        <p:spPr/>
        <p:txBody>
          <a:bodyPr/>
          <a:lstStyle/>
          <a:p>
            <a:pPr>
              <a:buNone/>
            </a:pPr>
            <a:r>
              <a:rPr lang="zh-CN" altLang="en-US" sz="1200" b="0" i="0" kern="1200" dirty="0">
                <a:solidFill>
                  <a:schemeClr val="tx1"/>
                </a:solidFill>
                <a:effectLst/>
                <a:latin typeface="+mn-lt"/>
                <a:ea typeface="+mn-ea"/>
                <a:cs typeface="+mn-cs"/>
              </a:rPr>
              <a:t>尽管 </a:t>
            </a:r>
            <a:r>
              <a:rPr lang="en-US" altLang="zh-CN" sz="1200" b="0" i="0" kern="1200" dirty="0" err="1">
                <a:solidFill>
                  <a:schemeClr val="tx1"/>
                </a:solidFill>
                <a:effectLst/>
                <a:latin typeface="+mn-lt"/>
                <a:ea typeface="+mn-ea"/>
                <a:cs typeface="+mn-cs"/>
              </a:rPr>
              <a:t>GraphNAS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取得了一些进展，但它仍然存在一些重要的局限性。 </a:t>
            </a:r>
            <a:endParaRPr lang="en-US" altLang="zh-CN" sz="1200" b="0" i="0" kern="1200" dirty="0">
              <a:solidFill>
                <a:schemeClr val="tx1"/>
              </a:solidFill>
              <a:effectLst/>
              <a:latin typeface="+mn-lt"/>
              <a:ea typeface="+mn-ea"/>
              <a:cs typeface="+mn-cs"/>
            </a:endParaRPr>
          </a:p>
          <a:p>
            <a:pPr>
              <a:buNone/>
            </a:pPr>
            <a:endParaRPr lang="en-US" altLang="zh-CN" sz="1200" b="0" i="0" kern="1200" dirty="0">
              <a:solidFill>
                <a:schemeClr val="tx1"/>
              </a:solidFill>
              <a:effectLst/>
              <a:latin typeface="+mn-lt"/>
              <a:ea typeface="+mn-ea"/>
              <a:cs typeface="+mn-cs"/>
            </a:endParaRPr>
          </a:p>
          <a:p>
            <a:pPr>
              <a:buNone/>
            </a:pPr>
            <a:r>
              <a:rPr lang="zh-CN" altLang="en-US" sz="1200" b="0" i="0" kern="1200" dirty="0">
                <a:solidFill>
                  <a:schemeClr val="tx1"/>
                </a:solidFill>
                <a:effectLst/>
                <a:latin typeface="+mn-lt"/>
                <a:ea typeface="+mn-ea"/>
                <a:cs typeface="+mn-cs"/>
              </a:rPr>
              <a:t>首先，它仍然需要大量的训练数据来学习如何将图映射到良好的架构。这对于小型数据集或真实世界的数据集来说并不理想。 </a:t>
            </a:r>
            <a:endParaRPr lang="en-US" altLang="zh-CN" sz="1200" b="0" i="0" kern="1200" dirty="0">
              <a:solidFill>
                <a:schemeClr val="tx1"/>
              </a:solidFill>
              <a:effectLst/>
              <a:latin typeface="+mn-lt"/>
              <a:ea typeface="+mn-ea"/>
              <a:cs typeface="+mn-cs"/>
            </a:endParaRPr>
          </a:p>
          <a:p>
            <a:pPr>
              <a:buNone/>
            </a:pPr>
            <a:endParaRPr lang="en-US" altLang="zh-CN" sz="1200" b="0" i="0" kern="1200" dirty="0">
              <a:solidFill>
                <a:schemeClr val="tx1"/>
              </a:solidFill>
              <a:effectLst/>
              <a:latin typeface="+mn-lt"/>
              <a:ea typeface="+mn-ea"/>
              <a:cs typeface="+mn-cs"/>
            </a:endParaRPr>
          </a:p>
          <a:p>
            <a:pPr>
              <a:buNone/>
            </a:pPr>
            <a:r>
              <a:rPr lang="zh-CN" altLang="en-US" sz="1200" b="0" i="0" kern="1200" dirty="0">
                <a:solidFill>
                  <a:schemeClr val="tx1"/>
                </a:solidFill>
                <a:effectLst/>
                <a:latin typeface="+mn-lt"/>
                <a:ea typeface="+mn-ea"/>
                <a:cs typeface="+mn-cs"/>
              </a:rPr>
              <a:t>其次，在稀疏数据或单个图上进行训练时，它的表现不佳。</a:t>
            </a:r>
            <a:endParaRPr lang="en-US" altLang="zh-CN" sz="1200" b="0" i="0" kern="1200" dirty="0">
              <a:solidFill>
                <a:schemeClr val="tx1"/>
              </a:solidFill>
              <a:effectLst/>
              <a:latin typeface="+mn-lt"/>
              <a:ea typeface="+mn-ea"/>
              <a:cs typeface="+mn-cs"/>
            </a:endParaRPr>
          </a:p>
          <a:p>
            <a:pPr>
              <a:buNone/>
            </a:pPr>
            <a:endParaRPr lang="en-US" altLang="zh-CN" sz="1200" b="0" i="0" kern="1200" dirty="0">
              <a:solidFill>
                <a:schemeClr val="tx1"/>
              </a:solidFill>
              <a:effectLst/>
              <a:latin typeface="+mn-lt"/>
              <a:ea typeface="+mn-ea"/>
              <a:cs typeface="+mn-cs"/>
            </a:endParaRPr>
          </a:p>
          <a:p>
            <a:pPr>
              <a:buNone/>
            </a:pPr>
            <a:r>
              <a:rPr lang="zh-CN" altLang="en-US" sz="1200" b="0" i="0" kern="1200" dirty="0">
                <a:solidFill>
                  <a:schemeClr val="tx1"/>
                </a:solidFill>
                <a:effectLst/>
                <a:latin typeface="+mn-lt"/>
                <a:ea typeface="+mn-ea"/>
                <a:cs typeface="+mn-cs"/>
              </a:rPr>
              <a:t>第三，</a:t>
            </a:r>
            <a:r>
              <a:rPr lang="en-US" altLang="zh-CN" sz="1200" b="0" i="0" kern="1200" dirty="0" err="1">
                <a:solidFill>
                  <a:schemeClr val="tx1"/>
                </a:solidFill>
                <a:effectLst/>
                <a:latin typeface="+mn-lt"/>
                <a:ea typeface="+mn-ea"/>
                <a:cs typeface="+mn-cs"/>
              </a:rPr>
              <a:t>GraphNAS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为每个图提供一种架构。但在图内部，并非所有节点都是相同的。它无法区分节点，即使它们的结构差异很大。</a:t>
            </a:r>
            <a:endParaRPr lang="en-US" altLang="zh-CN" sz="1200" b="0" i="0" kern="1200" dirty="0">
              <a:solidFill>
                <a:schemeClr val="tx1"/>
              </a:solidFill>
              <a:effectLst/>
              <a:latin typeface="+mn-lt"/>
              <a:ea typeface="+mn-ea"/>
              <a:cs typeface="+mn-cs"/>
            </a:endParaRPr>
          </a:p>
          <a:p>
            <a:pPr>
              <a:buNone/>
            </a:pPr>
            <a:endParaRPr lang="en-US" altLang="zh-CN" sz="1200" b="0" i="0" kern="1200" dirty="0">
              <a:solidFill>
                <a:schemeClr val="tx1"/>
              </a:solidFill>
              <a:effectLst/>
              <a:latin typeface="+mn-lt"/>
              <a:ea typeface="+mn-ea"/>
              <a:cs typeface="+mn-cs"/>
            </a:endParaRPr>
          </a:p>
          <a:p>
            <a:pPr>
              <a:buNone/>
            </a:pPr>
            <a:r>
              <a:rPr lang="zh-CN" altLang="en-US" sz="1200" b="0" i="0" kern="1200" dirty="0">
                <a:solidFill>
                  <a:schemeClr val="tx1"/>
                </a:solidFill>
                <a:effectLst/>
                <a:latin typeface="+mn-lt"/>
                <a:ea typeface="+mn-ea"/>
                <a:cs typeface="+mn-cs"/>
              </a:rPr>
              <a:t> 最后，它忽略了结构的异质性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尤其是我们在真实图中经常看到的长尾度分布。 在右侧，您可以看到来自不同数据集的节点度分布图。有些节点的度很高，但大多数节点只有少量连接。</a:t>
            </a:r>
            <a:endParaRPr kumimoji="1" lang="zh-CN" altLang="en-US" dirty="0"/>
          </a:p>
        </p:txBody>
      </p:sp>
      <p:sp>
        <p:nvSpPr>
          <p:cNvPr id="4" name="灯片编号占位符 3">
            <a:extLst>
              <a:ext uri="{FF2B5EF4-FFF2-40B4-BE49-F238E27FC236}">
                <a16:creationId xmlns:a16="http://schemas.microsoft.com/office/drawing/2014/main" id="{44082799-C566-ADFD-F23E-93A30C38A4E2}"/>
              </a:ext>
            </a:extLst>
          </p:cNvPr>
          <p:cNvSpPr>
            <a:spLocks noGrp="1"/>
          </p:cNvSpPr>
          <p:nvPr>
            <p:ph type="sldNum" sz="quarter" idx="5"/>
          </p:nvPr>
        </p:nvSpPr>
        <p:spPr/>
        <p:txBody>
          <a:bodyPr/>
          <a:lstStyle/>
          <a:p>
            <a:fld id="{14DF7409-BBA0-2043-AE4C-5D988184BBAD}" type="slidenum">
              <a:rPr kumimoji="1" lang="zh-CN" altLang="en-US" smtClean="0"/>
              <a:t>9</a:t>
            </a:fld>
            <a:endParaRPr kumimoji="1" lang="zh-CN" altLang="en-US"/>
          </a:p>
        </p:txBody>
      </p:sp>
    </p:spTree>
    <p:extLst>
      <p:ext uri="{BB962C8B-B14F-4D97-AF65-F5344CB8AC3E}">
        <p14:creationId xmlns:p14="http://schemas.microsoft.com/office/powerpoint/2010/main" val="911869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EB7B56-A277-D681-74A5-2E81699A60F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198F7F1-C13E-C676-2A62-D289E0917B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B9D1A49-A57C-F3F8-B9E8-BBC29B74B859}"/>
              </a:ext>
            </a:extLst>
          </p:cNvPr>
          <p:cNvSpPr>
            <a:spLocks noGrp="1"/>
          </p:cNvSpPr>
          <p:nvPr>
            <p:ph type="dt" sz="half" idx="10"/>
          </p:nvPr>
        </p:nvSpPr>
        <p:spPr/>
        <p:txBody>
          <a:bodyPr/>
          <a:lstStyle/>
          <a:p>
            <a:fld id="{D2FDCE6A-353C-4768-8D22-A35F99209C31}" type="datetimeFigureOut">
              <a:rPr lang="zh-CN" altLang="en-US" smtClean="0"/>
              <a:t>2025/6/19</a:t>
            </a:fld>
            <a:endParaRPr lang="zh-CN" altLang="en-US"/>
          </a:p>
        </p:txBody>
      </p:sp>
      <p:sp>
        <p:nvSpPr>
          <p:cNvPr id="5" name="页脚占位符 4">
            <a:extLst>
              <a:ext uri="{FF2B5EF4-FFF2-40B4-BE49-F238E27FC236}">
                <a16:creationId xmlns:a16="http://schemas.microsoft.com/office/drawing/2014/main" id="{60141792-19EE-090A-F79A-AF01076888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2525C6E-4F8C-8299-2AD7-077EA0B34095}"/>
              </a:ext>
            </a:extLst>
          </p:cNvPr>
          <p:cNvSpPr>
            <a:spLocks noGrp="1"/>
          </p:cNvSpPr>
          <p:nvPr>
            <p:ph type="sldNum" sz="quarter" idx="12"/>
          </p:nvPr>
        </p:nvSpPr>
        <p:spPr/>
        <p:txBody>
          <a:bodyPr/>
          <a:lstStyle/>
          <a:p>
            <a:fld id="{65BD60E9-81E6-4D6C-801A-383FE9A1BF2A}" type="slidenum">
              <a:rPr lang="zh-CN" altLang="en-US" smtClean="0"/>
              <a:t>‹#›</a:t>
            </a:fld>
            <a:endParaRPr lang="zh-CN" altLang="en-US"/>
          </a:p>
        </p:txBody>
      </p:sp>
    </p:spTree>
    <p:extLst>
      <p:ext uri="{BB962C8B-B14F-4D97-AF65-F5344CB8AC3E}">
        <p14:creationId xmlns:p14="http://schemas.microsoft.com/office/powerpoint/2010/main" val="139140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F76A5-AE6B-502C-E1D2-79DACDB7BF4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D35C1A0-9352-0656-8154-B41E3A3FF68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452A1F-FD61-CCDC-3664-3B4E72D648BF}"/>
              </a:ext>
            </a:extLst>
          </p:cNvPr>
          <p:cNvSpPr>
            <a:spLocks noGrp="1"/>
          </p:cNvSpPr>
          <p:nvPr>
            <p:ph type="dt" sz="half" idx="10"/>
          </p:nvPr>
        </p:nvSpPr>
        <p:spPr/>
        <p:txBody>
          <a:bodyPr/>
          <a:lstStyle/>
          <a:p>
            <a:fld id="{D2FDCE6A-353C-4768-8D22-A35F99209C31}" type="datetimeFigureOut">
              <a:rPr lang="zh-CN" altLang="en-US" smtClean="0"/>
              <a:t>2025/6/19</a:t>
            </a:fld>
            <a:endParaRPr lang="zh-CN" altLang="en-US"/>
          </a:p>
        </p:txBody>
      </p:sp>
      <p:sp>
        <p:nvSpPr>
          <p:cNvPr id="5" name="页脚占位符 4">
            <a:extLst>
              <a:ext uri="{FF2B5EF4-FFF2-40B4-BE49-F238E27FC236}">
                <a16:creationId xmlns:a16="http://schemas.microsoft.com/office/drawing/2014/main" id="{FA442807-B43C-4730-7687-F79247DBD1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4FF66E-31CD-79C0-5C85-1396BD503988}"/>
              </a:ext>
            </a:extLst>
          </p:cNvPr>
          <p:cNvSpPr>
            <a:spLocks noGrp="1"/>
          </p:cNvSpPr>
          <p:nvPr>
            <p:ph type="sldNum" sz="quarter" idx="12"/>
          </p:nvPr>
        </p:nvSpPr>
        <p:spPr/>
        <p:txBody>
          <a:bodyPr/>
          <a:lstStyle/>
          <a:p>
            <a:fld id="{65BD60E9-81E6-4D6C-801A-383FE9A1BF2A}" type="slidenum">
              <a:rPr lang="zh-CN" altLang="en-US" smtClean="0"/>
              <a:t>‹#›</a:t>
            </a:fld>
            <a:endParaRPr lang="zh-CN" altLang="en-US"/>
          </a:p>
        </p:txBody>
      </p:sp>
    </p:spTree>
    <p:extLst>
      <p:ext uri="{BB962C8B-B14F-4D97-AF65-F5344CB8AC3E}">
        <p14:creationId xmlns:p14="http://schemas.microsoft.com/office/powerpoint/2010/main" val="1198844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7B1D27D-E14A-1CE8-60AF-583D1D0963A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6AA67B3-2E80-1FDC-431A-21883E4D8EE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42A727-E42B-7D17-546D-2E6A0C8C91AE}"/>
              </a:ext>
            </a:extLst>
          </p:cNvPr>
          <p:cNvSpPr>
            <a:spLocks noGrp="1"/>
          </p:cNvSpPr>
          <p:nvPr>
            <p:ph type="dt" sz="half" idx="10"/>
          </p:nvPr>
        </p:nvSpPr>
        <p:spPr/>
        <p:txBody>
          <a:bodyPr/>
          <a:lstStyle/>
          <a:p>
            <a:fld id="{D2FDCE6A-353C-4768-8D22-A35F99209C31}" type="datetimeFigureOut">
              <a:rPr lang="zh-CN" altLang="en-US" smtClean="0"/>
              <a:t>2025/6/19</a:t>
            </a:fld>
            <a:endParaRPr lang="zh-CN" altLang="en-US"/>
          </a:p>
        </p:txBody>
      </p:sp>
      <p:sp>
        <p:nvSpPr>
          <p:cNvPr id="5" name="页脚占位符 4">
            <a:extLst>
              <a:ext uri="{FF2B5EF4-FFF2-40B4-BE49-F238E27FC236}">
                <a16:creationId xmlns:a16="http://schemas.microsoft.com/office/drawing/2014/main" id="{05C01B8C-56F4-D8FC-446C-A7113BA840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A37802-C7A3-5027-3B50-76BA01409D59}"/>
              </a:ext>
            </a:extLst>
          </p:cNvPr>
          <p:cNvSpPr>
            <a:spLocks noGrp="1"/>
          </p:cNvSpPr>
          <p:nvPr>
            <p:ph type="sldNum" sz="quarter" idx="12"/>
          </p:nvPr>
        </p:nvSpPr>
        <p:spPr/>
        <p:txBody>
          <a:bodyPr/>
          <a:lstStyle/>
          <a:p>
            <a:fld id="{65BD60E9-81E6-4D6C-801A-383FE9A1BF2A}" type="slidenum">
              <a:rPr lang="zh-CN" altLang="en-US" smtClean="0"/>
              <a:t>‹#›</a:t>
            </a:fld>
            <a:endParaRPr lang="zh-CN" altLang="en-US"/>
          </a:p>
        </p:txBody>
      </p:sp>
    </p:spTree>
    <p:extLst>
      <p:ext uri="{BB962C8B-B14F-4D97-AF65-F5344CB8AC3E}">
        <p14:creationId xmlns:p14="http://schemas.microsoft.com/office/powerpoint/2010/main" val="667844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章节标题">
    <p:spTree>
      <p:nvGrpSpPr>
        <p:cNvPr id="1" name=""/>
        <p:cNvGrpSpPr/>
        <p:nvPr/>
      </p:nvGrpSpPr>
      <p:grpSpPr>
        <a:xfrm>
          <a:off x="0" y="0"/>
          <a:ext cx="0" cy="0"/>
          <a:chOff x="0" y="0"/>
          <a:chExt cx="0" cy="0"/>
        </a:xfrm>
      </p:grpSpPr>
      <p:sp>
        <p:nvSpPr>
          <p:cNvPr id="89" name="幻灯片编号"/>
          <p:cNvSpPr txBox="1">
            <a:spLocks noGrp="1"/>
          </p:cNvSpPr>
          <p:nvPr>
            <p:ph type="sldNum" sz="quarter" idx="2"/>
          </p:nvPr>
        </p:nvSpPr>
        <p:spPr>
          <a:xfrm>
            <a:off x="5892800" y="6172201"/>
            <a:ext cx="2844800" cy="368301"/>
          </a:xfrm>
          <a:prstGeom prst="rect">
            <a:avLst/>
          </a:prstGeom>
          <a:noFill/>
          <a:effectLst/>
        </p:spPr>
        <p:txBody>
          <a:bodyPr wrap="none"/>
          <a:lstStyle>
            <a:lvl1pPr algn="r">
              <a:defRPr sz="1200">
                <a:solidFill>
                  <a:srgbClr val="000000"/>
                </a:solidFill>
                <a:latin typeface="Lao UI"/>
                <a:ea typeface="Lao UI"/>
                <a:cs typeface="Lao UI"/>
                <a:sym typeface="Lao UI"/>
              </a:defRPr>
            </a:lvl1pPr>
          </a:lstStyle>
          <a:p>
            <a:fld id="{86CB4B4D-7CA3-9044-876B-883B54F8677D}" type="slidenum">
              <a:t>‹#›</a:t>
            </a:fld>
            <a:endParaRPr/>
          </a:p>
        </p:txBody>
      </p:sp>
    </p:spTree>
    <p:extLst>
      <p:ext uri="{BB962C8B-B14F-4D97-AF65-F5344CB8AC3E}">
        <p14:creationId xmlns:p14="http://schemas.microsoft.com/office/powerpoint/2010/main" val="20829951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5086DC-00B9-2E80-718B-BD99E9C840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E7888AF-5ACF-CE79-C6F1-EDCE51E3C72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2E5B4D-FF7C-5B76-A785-E4F7D242E387}"/>
              </a:ext>
            </a:extLst>
          </p:cNvPr>
          <p:cNvSpPr>
            <a:spLocks noGrp="1"/>
          </p:cNvSpPr>
          <p:nvPr>
            <p:ph type="dt" sz="half" idx="10"/>
          </p:nvPr>
        </p:nvSpPr>
        <p:spPr/>
        <p:txBody>
          <a:bodyPr/>
          <a:lstStyle/>
          <a:p>
            <a:fld id="{D2FDCE6A-353C-4768-8D22-A35F99209C31}" type="datetimeFigureOut">
              <a:rPr lang="zh-CN" altLang="en-US" smtClean="0"/>
              <a:t>2025/6/19</a:t>
            </a:fld>
            <a:endParaRPr lang="zh-CN" altLang="en-US"/>
          </a:p>
        </p:txBody>
      </p:sp>
      <p:sp>
        <p:nvSpPr>
          <p:cNvPr id="5" name="页脚占位符 4">
            <a:extLst>
              <a:ext uri="{FF2B5EF4-FFF2-40B4-BE49-F238E27FC236}">
                <a16:creationId xmlns:a16="http://schemas.microsoft.com/office/drawing/2014/main" id="{FFEB0A1D-3EA7-785C-A703-FAD9C64343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F0CE0D-1922-8B30-C5AC-A59BEF4C8691}"/>
              </a:ext>
            </a:extLst>
          </p:cNvPr>
          <p:cNvSpPr>
            <a:spLocks noGrp="1"/>
          </p:cNvSpPr>
          <p:nvPr>
            <p:ph type="sldNum" sz="quarter" idx="12"/>
          </p:nvPr>
        </p:nvSpPr>
        <p:spPr/>
        <p:txBody>
          <a:bodyPr/>
          <a:lstStyle/>
          <a:p>
            <a:fld id="{65BD60E9-81E6-4D6C-801A-383FE9A1BF2A}" type="slidenum">
              <a:rPr lang="zh-CN" altLang="en-US" smtClean="0"/>
              <a:t>‹#›</a:t>
            </a:fld>
            <a:endParaRPr lang="zh-CN" altLang="en-US"/>
          </a:p>
        </p:txBody>
      </p:sp>
    </p:spTree>
    <p:extLst>
      <p:ext uri="{BB962C8B-B14F-4D97-AF65-F5344CB8AC3E}">
        <p14:creationId xmlns:p14="http://schemas.microsoft.com/office/powerpoint/2010/main" val="3603558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2E15B8-FEA5-1555-AE6C-D29F048E84E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100FEF4-A813-2228-C471-68CDD8F79E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8024D36-AEFB-9873-5F54-FD658FD26EB0}"/>
              </a:ext>
            </a:extLst>
          </p:cNvPr>
          <p:cNvSpPr>
            <a:spLocks noGrp="1"/>
          </p:cNvSpPr>
          <p:nvPr>
            <p:ph type="dt" sz="half" idx="10"/>
          </p:nvPr>
        </p:nvSpPr>
        <p:spPr/>
        <p:txBody>
          <a:bodyPr/>
          <a:lstStyle/>
          <a:p>
            <a:fld id="{D2FDCE6A-353C-4768-8D22-A35F99209C31}" type="datetimeFigureOut">
              <a:rPr lang="zh-CN" altLang="en-US" smtClean="0"/>
              <a:t>2025/6/19</a:t>
            </a:fld>
            <a:endParaRPr lang="zh-CN" altLang="en-US"/>
          </a:p>
        </p:txBody>
      </p:sp>
      <p:sp>
        <p:nvSpPr>
          <p:cNvPr id="5" name="页脚占位符 4">
            <a:extLst>
              <a:ext uri="{FF2B5EF4-FFF2-40B4-BE49-F238E27FC236}">
                <a16:creationId xmlns:a16="http://schemas.microsoft.com/office/drawing/2014/main" id="{3B00677A-56CF-86D7-63B4-4A12A6ACDB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AB86D5-DBC1-883A-769E-CF32E2D224BF}"/>
              </a:ext>
            </a:extLst>
          </p:cNvPr>
          <p:cNvSpPr>
            <a:spLocks noGrp="1"/>
          </p:cNvSpPr>
          <p:nvPr>
            <p:ph type="sldNum" sz="quarter" idx="12"/>
          </p:nvPr>
        </p:nvSpPr>
        <p:spPr/>
        <p:txBody>
          <a:bodyPr/>
          <a:lstStyle/>
          <a:p>
            <a:fld id="{65BD60E9-81E6-4D6C-801A-383FE9A1BF2A}" type="slidenum">
              <a:rPr lang="zh-CN" altLang="en-US" smtClean="0"/>
              <a:t>‹#›</a:t>
            </a:fld>
            <a:endParaRPr lang="zh-CN" altLang="en-US"/>
          </a:p>
        </p:txBody>
      </p:sp>
    </p:spTree>
    <p:extLst>
      <p:ext uri="{BB962C8B-B14F-4D97-AF65-F5344CB8AC3E}">
        <p14:creationId xmlns:p14="http://schemas.microsoft.com/office/powerpoint/2010/main" val="687869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D1478F-F3D9-F31F-E416-0B3E23E2AF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431DF4-B385-459A-AA8E-7D99E08FFE3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09B9AAF-696D-3D24-F613-980DAE86C7A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5BAEC6D-F1F2-3069-AE0E-05916D5F1026}"/>
              </a:ext>
            </a:extLst>
          </p:cNvPr>
          <p:cNvSpPr>
            <a:spLocks noGrp="1"/>
          </p:cNvSpPr>
          <p:nvPr>
            <p:ph type="dt" sz="half" idx="10"/>
          </p:nvPr>
        </p:nvSpPr>
        <p:spPr/>
        <p:txBody>
          <a:bodyPr/>
          <a:lstStyle/>
          <a:p>
            <a:fld id="{D2FDCE6A-353C-4768-8D22-A35F99209C31}" type="datetimeFigureOut">
              <a:rPr lang="zh-CN" altLang="en-US" smtClean="0"/>
              <a:t>2025/6/19</a:t>
            </a:fld>
            <a:endParaRPr lang="zh-CN" altLang="en-US"/>
          </a:p>
        </p:txBody>
      </p:sp>
      <p:sp>
        <p:nvSpPr>
          <p:cNvPr id="6" name="页脚占位符 5">
            <a:extLst>
              <a:ext uri="{FF2B5EF4-FFF2-40B4-BE49-F238E27FC236}">
                <a16:creationId xmlns:a16="http://schemas.microsoft.com/office/drawing/2014/main" id="{82E7C41E-293C-DE33-DA68-A95A3E54D60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48F63E7-1668-B5F9-EE26-B07A913E1D8C}"/>
              </a:ext>
            </a:extLst>
          </p:cNvPr>
          <p:cNvSpPr>
            <a:spLocks noGrp="1"/>
          </p:cNvSpPr>
          <p:nvPr>
            <p:ph type="sldNum" sz="quarter" idx="12"/>
          </p:nvPr>
        </p:nvSpPr>
        <p:spPr/>
        <p:txBody>
          <a:bodyPr/>
          <a:lstStyle/>
          <a:p>
            <a:fld id="{65BD60E9-81E6-4D6C-801A-383FE9A1BF2A}" type="slidenum">
              <a:rPr lang="zh-CN" altLang="en-US" smtClean="0"/>
              <a:t>‹#›</a:t>
            </a:fld>
            <a:endParaRPr lang="zh-CN" altLang="en-US"/>
          </a:p>
        </p:txBody>
      </p:sp>
    </p:spTree>
    <p:extLst>
      <p:ext uri="{BB962C8B-B14F-4D97-AF65-F5344CB8AC3E}">
        <p14:creationId xmlns:p14="http://schemas.microsoft.com/office/powerpoint/2010/main" val="1333461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9CDD1-5329-031B-251A-A982E08355B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5D05546-9F04-110E-25F5-13B736E5C5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53CFC0-4A6B-9745-8459-88E4131F426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7634D8C-E46E-C20B-5FAE-94ACBE8CDC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307EB7F-7B1C-028F-7DA8-781FA240EC2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06C243F-A0F4-B883-A8BB-6997C15371AE}"/>
              </a:ext>
            </a:extLst>
          </p:cNvPr>
          <p:cNvSpPr>
            <a:spLocks noGrp="1"/>
          </p:cNvSpPr>
          <p:nvPr>
            <p:ph type="dt" sz="half" idx="10"/>
          </p:nvPr>
        </p:nvSpPr>
        <p:spPr/>
        <p:txBody>
          <a:bodyPr/>
          <a:lstStyle/>
          <a:p>
            <a:fld id="{D2FDCE6A-353C-4768-8D22-A35F99209C31}" type="datetimeFigureOut">
              <a:rPr lang="zh-CN" altLang="en-US" smtClean="0"/>
              <a:t>2025/6/19</a:t>
            </a:fld>
            <a:endParaRPr lang="zh-CN" altLang="en-US"/>
          </a:p>
        </p:txBody>
      </p:sp>
      <p:sp>
        <p:nvSpPr>
          <p:cNvPr id="8" name="页脚占位符 7">
            <a:extLst>
              <a:ext uri="{FF2B5EF4-FFF2-40B4-BE49-F238E27FC236}">
                <a16:creationId xmlns:a16="http://schemas.microsoft.com/office/drawing/2014/main" id="{80D9B965-7FD3-C9FD-F29C-1B308EDBB00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A8228E7-73B7-F79B-DAB1-D111C86369D4}"/>
              </a:ext>
            </a:extLst>
          </p:cNvPr>
          <p:cNvSpPr>
            <a:spLocks noGrp="1"/>
          </p:cNvSpPr>
          <p:nvPr>
            <p:ph type="sldNum" sz="quarter" idx="12"/>
          </p:nvPr>
        </p:nvSpPr>
        <p:spPr/>
        <p:txBody>
          <a:bodyPr/>
          <a:lstStyle/>
          <a:p>
            <a:fld id="{65BD60E9-81E6-4D6C-801A-383FE9A1BF2A}" type="slidenum">
              <a:rPr lang="zh-CN" altLang="en-US" smtClean="0"/>
              <a:t>‹#›</a:t>
            </a:fld>
            <a:endParaRPr lang="zh-CN" altLang="en-US"/>
          </a:p>
        </p:txBody>
      </p:sp>
    </p:spTree>
    <p:extLst>
      <p:ext uri="{BB962C8B-B14F-4D97-AF65-F5344CB8AC3E}">
        <p14:creationId xmlns:p14="http://schemas.microsoft.com/office/powerpoint/2010/main" val="1929116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C5B18A-117A-87F8-D004-1D2D0268CE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DBBB37C-A743-B461-1FCB-4C841C8A43D5}"/>
              </a:ext>
            </a:extLst>
          </p:cNvPr>
          <p:cNvSpPr>
            <a:spLocks noGrp="1"/>
          </p:cNvSpPr>
          <p:nvPr>
            <p:ph type="dt" sz="half" idx="10"/>
          </p:nvPr>
        </p:nvSpPr>
        <p:spPr/>
        <p:txBody>
          <a:bodyPr/>
          <a:lstStyle/>
          <a:p>
            <a:fld id="{D2FDCE6A-353C-4768-8D22-A35F99209C31}" type="datetimeFigureOut">
              <a:rPr lang="zh-CN" altLang="en-US" smtClean="0"/>
              <a:t>2025/6/19</a:t>
            </a:fld>
            <a:endParaRPr lang="zh-CN" altLang="en-US"/>
          </a:p>
        </p:txBody>
      </p:sp>
      <p:sp>
        <p:nvSpPr>
          <p:cNvPr id="4" name="页脚占位符 3">
            <a:extLst>
              <a:ext uri="{FF2B5EF4-FFF2-40B4-BE49-F238E27FC236}">
                <a16:creationId xmlns:a16="http://schemas.microsoft.com/office/drawing/2014/main" id="{C310E753-2640-52C0-F794-07759C3AB8A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8072BD8-DCCC-99D3-96E6-B9B910A74249}"/>
              </a:ext>
            </a:extLst>
          </p:cNvPr>
          <p:cNvSpPr>
            <a:spLocks noGrp="1"/>
          </p:cNvSpPr>
          <p:nvPr>
            <p:ph type="sldNum" sz="quarter" idx="12"/>
          </p:nvPr>
        </p:nvSpPr>
        <p:spPr/>
        <p:txBody>
          <a:bodyPr/>
          <a:lstStyle/>
          <a:p>
            <a:fld id="{65BD60E9-81E6-4D6C-801A-383FE9A1BF2A}" type="slidenum">
              <a:rPr lang="zh-CN" altLang="en-US" smtClean="0"/>
              <a:t>‹#›</a:t>
            </a:fld>
            <a:endParaRPr lang="zh-CN" altLang="en-US"/>
          </a:p>
        </p:txBody>
      </p:sp>
    </p:spTree>
    <p:extLst>
      <p:ext uri="{BB962C8B-B14F-4D97-AF65-F5344CB8AC3E}">
        <p14:creationId xmlns:p14="http://schemas.microsoft.com/office/powerpoint/2010/main" val="107243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F60105D-6273-6282-D38B-9FC7F74B1C58}"/>
              </a:ext>
            </a:extLst>
          </p:cNvPr>
          <p:cNvSpPr>
            <a:spLocks noGrp="1"/>
          </p:cNvSpPr>
          <p:nvPr>
            <p:ph type="dt" sz="half" idx="10"/>
          </p:nvPr>
        </p:nvSpPr>
        <p:spPr/>
        <p:txBody>
          <a:bodyPr/>
          <a:lstStyle/>
          <a:p>
            <a:fld id="{D2FDCE6A-353C-4768-8D22-A35F99209C31}" type="datetimeFigureOut">
              <a:rPr lang="zh-CN" altLang="en-US" smtClean="0"/>
              <a:t>2025/6/19</a:t>
            </a:fld>
            <a:endParaRPr lang="zh-CN" altLang="en-US"/>
          </a:p>
        </p:txBody>
      </p:sp>
      <p:sp>
        <p:nvSpPr>
          <p:cNvPr id="3" name="页脚占位符 2">
            <a:extLst>
              <a:ext uri="{FF2B5EF4-FFF2-40B4-BE49-F238E27FC236}">
                <a16:creationId xmlns:a16="http://schemas.microsoft.com/office/drawing/2014/main" id="{BC5C012C-B92C-851C-609B-121220E79AE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13E6E8C-F98B-D213-429D-BC439DBF4C7B}"/>
              </a:ext>
            </a:extLst>
          </p:cNvPr>
          <p:cNvSpPr>
            <a:spLocks noGrp="1"/>
          </p:cNvSpPr>
          <p:nvPr>
            <p:ph type="sldNum" sz="quarter" idx="12"/>
          </p:nvPr>
        </p:nvSpPr>
        <p:spPr/>
        <p:txBody>
          <a:bodyPr/>
          <a:lstStyle/>
          <a:p>
            <a:fld id="{65BD60E9-81E6-4D6C-801A-383FE9A1BF2A}" type="slidenum">
              <a:rPr lang="zh-CN" altLang="en-US" smtClean="0"/>
              <a:t>‹#›</a:t>
            </a:fld>
            <a:endParaRPr lang="zh-CN" altLang="en-US"/>
          </a:p>
        </p:txBody>
      </p:sp>
    </p:spTree>
    <p:extLst>
      <p:ext uri="{BB962C8B-B14F-4D97-AF65-F5344CB8AC3E}">
        <p14:creationId xmlns:p14="http://schemas.microsoft.com/office/powerpoint/2010/main" val="281227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D0D922-ADD8-18DA-6CED-90C531AA68F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278E7D7-399C-B25D-E9FA-AF7D58D1C7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36EF1C5-DA39-CB4F-9F8C-5F8B358C2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A96AA9F-B9EE-81DA-A0F9-0F945E58884F}"/>
              </a:ext>
            </a:extLst>
          </p:cNvPr>
          <p:cNvSpPr>
            <a:spLocks noGrp="1"/>
          </p:cNvSpPr>
          <p:nvPr>
            <p:ph type="dt" sz="half" idx="10"/>
          </p:nvPr>
        </p:nvSpPr>
        <p:spPr/>
        <p:txBody>
          <a:bodyPr/>
          <a:lstStyle/>
          <a:p>
            <a:fld id="{D2FDCE6A-353C-4768-8D22-A35F99209C31}" type="datetimeFigureOut">
              <a:rPr lang="zh-CN" altLang="en-US" smtClean="0"/>
              <a:t>2025/6/19</a:t>
            </a:fld>
            <a:endParaRPr lang="zh-CN" altLang="en-US"/>
          </a:p>
        </p:txBody>
      </p:sp>
      <p:sp>
        <p:nvSpPr>
          <p:cNvPr id="6" name="页脚占位符 5">
            <a:extLst>
              <a:ext uri="{FF2B5EF4-FFF2-40B4-BE49-F238E27FC236}">
                <a16:creationId xmlns:a16="http://schemas.microsoft.com/office/drawing/2014/main" id="{391F5E7B-C67F-1930-6FAF-D690B9EBFB6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5B21056-6F60-3032-52B1-7B438486CAB5}"/>
              </a:ext>
            </a:extLst>
          </p:cNvPr>
          <p:cNvSpPr>
            <a:spLocks noGrp="1"/>
          </p:cNvSpPr>
          <p:nvPr>
            <p:ph type="sldNum" sz="quarter" idx="12"/>
          </p:nvPr>
        </p:nvSpPr>
        <p:spPr/>
        <p:txBody>
          <a:bodyPr/>
          <a:lstStyle/>
          <a:p>
            <a:fld id="{65BD60E9-81E6-4D6C-801A-383FE9A1BF2A}" type="slidenum">
              <a:rPr lang="zh-CN" altLang="en-US" smtClean="0"/>
              <a:t>‹#›</a:t>
            </a:fld>
            <a:endParaRPr lang="zh-CN" altLang="en-US"/>
          </a:p>
        </p:txBody>
      </p:sp>
    </p:spTree>
    <p:extLst>
      <p:ext uri="{BB962C8B-B14F-4D97-AF65-F5344CB8AC3E}">
        <p14:creationId xmlns:p14="http://schemas.microsoft.com/office/powerpoint/2010/main" val="347124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05D135-8740-31E7-B27C-276C6327A89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3D2DE64-CAE8-88ED-C1A4-7D7008DB39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5FDABC6-9FF5-BF02-6C76-1EBFA787B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5AEE68-EEC7-093E-7D6A-709B1B79456B}"/>
              </a:ext>
            </a:extLst>
          </p:cNvPr>
          <p:cNvSpPr>
            <a:spLocks noGrp="1"/>
          </p:cNvSpPr>
          <p:nvPr>
            <p:ph type="dt" sz="half" idx="10"/>
          </p:nvPr>
        </p:nvSpPr>
        <p:spPr/>
        <p:txBody>
          <a:bodyPr/>
          <a:lstStyle/>
          <a:p>
            <a:fld id="{D2FDCE6A-353C-4768-8D22-A35F99209C31}" type="datetimeFigureOut">
              <a:rPr lang="zh-CN" altLang="en-US" smtClean="0"/>
              <a:t>2025/6/19</a:t>
            </a:fld>
            <a:endParaRPr lang="zh-CN" altLang="en-US"/>
          </a:p>
        </p:txBody>
      </p:sp>
      <p:sp>
        <p:nvSpPr>
          <p:cNvPr id="6" name="页脚占位符 5">
            <a:extLst>
              <a:ext uri="{FF2B5EF4-FFF2-40B4-BE49-F238E27FC236}">
                <a16:creationId xmlns:a16="http://schemas.microsoft.com/office/drawing/2014/main" id="{663EB126-76D8-AB9E-EFE5-645C912DDB0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4DF2A8-4E25-8590-17ED-92DF77A2E7F1}"/>
              </a:ext>
            </a:extLst>
          </p:cNvPr>
          <p:cNvSpPr>
            <a:spLocks noGrp="1"/>
          </p:cNvSpPr>
          <p:nvPr>
            <p:ph type="sldNum" sz="quarter" idx="12"/>
          </p:nvPr>
        </p:nvSpPr>
        <p:spPr/>
        <p:txBody>
          <a:bodyPr/>
          <a:lstStyle/>
          <a:p>
            <a:fld id="{65BD60E9-81E6-4D6C-801A-383FE9A1BF2A}" type="slidenum">
              <a:rPr lang="zh-CN" altLang="en-US" smtClean="0"/>
              <a:t>‹#›</a:t>
            </a:fld>
            <a:endParaRPr lang="zh-CN" altLang="en-US"/>
          </a:p>
        </p:txBody>
      </p:sp>
    </p:spTree>
    <p:extLst>
      <p:ext uri="{BB962C8B-B14F-4D97-AF65-F5344CB8AC3E}">
        <p14:creationId xmlns:p14="http://schemas.microsoft.com/office/powerpoint/2010/main" val="3731512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2829BE0-E1ED-B253-2A56-1ABD63F781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E8259F9-8D12-68B7-A569-B92109CB1C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DA87234-8FB1-48CA-740B-3F5F420095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FDCE6A-353C-4768-8D22-A35F99209C31}" type="datetimeFigureOut">
              <a:rPr lang="zh-CN" altLang="en-US" smtClean="0"/>
              <a:t>2025/6/19</a:t>
            </a:fld>
            <a:endParaRPr lang="zh-CN" altLang="en-US"/>
          </a:p>
        </p:txBody>
      </p:sp>
      <p:sp>
        <p:nvSpPr>
          <p:cNvPr id="5" name="页脚占位符 4">
            <a:extLst>
              <a:ext uri="{FF2B5EF4-FFF2-40B4-BE49-F238E27FC236}">
                <a16:creationId xmlns:a16="http://schemas.microsoft.com/office/drawing/2014/main" id="{EF5ADCEF-753B-FB63-6A23-6CBCF0F587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E4F3F39-2C09-D907-5497-7A1E12D246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D60E9-81E6-4D6C-801A-383FE9A1BF2A}" type="slidenum">
              <a:rPr lang="zh-CN" altLang="en-US" smtClean="0"/>
              <a:t>‹#›</a:t>
            </a:fld>
            <a:endParaRPr lang="zh-CN" altLang="en-US"/>
          </a:p>
        </p:txBody>
      </p:sp>
    </p:spTree>
    <p:extLst>
      <p:ext uri="{BB962C8B-B14F-4D97-AF65-F5344CB8AC3E}">
        <p14:creationId xmlns:p14="http://schemas.microsoft.com/office/powerpoint/2010/main" val="471819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矩形 3"/>
          <p:cNvSpPr/>
          <p:nvPr/>
        </p:nvSpPr>
        <p:spPr>
          <a:xfrm>
            <a:off x="9984658" y="4866966"/>
            <a:ext cx="1961538" cy="1696064"/>
          </a:xfrm>
          <a:prstGeom prst="rect">
            <a:avLst/>
          </a:prstGeom>
          <a:solidFill>
            <a:srgbClr val="1C4885"/>
          </a:solidFill>
          <a:ln w="12700">
            <a:miter lim="400000"/>
          </a:ln>
        </p:spPr>
        <p:txBody>
          <a:bodyPr lIns="45719" rIns="45719" anchor="ctr"/>
          <a:lstStyle/>
          <a:p>
            <a:pPr algn="ctr">
              <a:defRPr>
                <a:solidFill>
                  <a:srgbClr val="FFFFFF"/>
                </a:solidFill>
              </a:defRPr>
            </a:pPr>
            <a:endParaRPr/>
          </a:p>
        </p:txBody>
      </p:sp>
      <p:sp>
        <p:nvSpPr>
          <p:cNvPr id="141" name="矩形 5"/>
          <p:cNvSpPr/>
          <p:nvPr/>
        </p:nvSpPr>
        <p:spPr>
          <a:xfrm>
            <a:off x="245804" y="4866966"/>
            <a:ext cx="1961538" cy="1696064"/>
          </a:xfrm>
          <a:prstGeom prst="rect">
            <a:avLst/>
          </a:prstGeom>
          <a:solidFill>
            <a:srgbClr val="1C4885"/>
          </a:solidFill>
          <a:ln w="12700">
            <a:miter lim="400000"/>
          </a:ln>
        </p:spPr>
        <p:txBody>
          <a:bodyPr lIns="45719" rIns="45719" anchor="ctr"/>
          <a:lstStyle/>
          <a:p>
            <a:pPr algn="ctr">
              <a:defRPr>
                <a:solidFill>
                  <a:srgbClr val="FFFFFF"/>
                </a:solidFill>
              </a:defRPr>
            </a:pPr>
            <a:endParaRPr/>
          </a:p>
        </p:txBody>
      </p:sp>
      <p:sp>
        <p:nvSpPr>
          <p:cNvPr id="142" name="圆角矩形 7"/>
          <p:cNvSpPr/>
          <p:nvPr/>
        </p:nvSpPr>
        <p:spPr>
          <a:xfrm>
            <a:off x="403123" y="449826"/>
            <a:ext cx="11385755" cy="5958350"/>
          </a:xfrm>
          <a:prstGeom prst="roundRect">
            <a:avLst>
              <a:gd name="adj" fmla="val 1568"/>
            </a:avLst>
          </a:prstGeom>
          <a:solidFill>
            <a:srgbClr val="FFFFFF"/>
          </a:solidFill>
          <a:ln w="12700">
            <a:miter lim="400000"/>
          </a:ln>
        </p:spPr>
        <p:txBody>
          <a:bodyPr lIns="45719" rIns="45719" anchor="ctr"/>
          <a:lstStyle/>
          <a:p>
            <a:pPr algn="ctr">
              <a:defRPr>
                <a:solidFill>
                  <a:srgbClr val="FFFFFF"/>
                </a:solidFill>
              </a:defRPr>
            </a:pPr>
            <a:endParaRPr lang="zh-CN" altLang="en-US"/>
          </a:p>
        </p:txBody>
      </p:sp>
      <p:sp>
        <p:nvSpPr>
          <p:cNvPr id="143" name="文本框 15"/>
          <p:cNvSpPr txBox="1"/>
          <p:nvPr/>
        </p:nvSpPr>
        <p:spPr>
          <a:xfrm>
            <a:off x="809624" y="2833159"/>
            <a:ext cx="10287001"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4000">
                <a:solidFill>
                  <a:srgbClr val="1C4885"/>
                </a:solidFill>
                <a:latin typeface="Heiti SC Medium"/>
                <a:ea typeface="Heiti SC Medium"/>
                <a:cs typeface="Heiti SC Medium"/>
                <a:sym typeface="Heiti SC Medium"/>
              </a:defRPr>
            </a:lvl1pPr>
          </a:lstStyle>
          <a:p>
            <a:r>
              <a:rPr lang="en-US" altLang="zh-CN" dirty="0"/>
              <a:t>Multi-dim Node-Specific Graph Neural Architecture Search for Distribution Shift</a:t>
            </a:r>
            <a:endParaRPr dirty="0"/>
          </a:p>
        </p:txBody>
      </p:sp>
      <p:sp>
        <p:nvSpPr>
          <p:cNvPr id="145" name="任意多边形: 形状 7"/>
          <p:cNvSpPr/>
          <p:nvPr/>
        </p:nvSpPr>
        <p:spPr>
          <a:xfrm>
            <a:off x="-11590" y="-9529"/>
            <a:ext cx="12203590" cy="24030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5958"/>
                </a:lnTo>
                <a:lnTo>
                  <a:pt x="21119" y="16540"/>
                </a:lnTo>
                <a:cubicBezTo>
                  <a:pt x="18393" y="19684"/>
                  <a:pt x="14773" y="21600"/>
                  <a:pt x="10800" y="21600"/>
                </a:cubicBezTo>
                <a:cubicBezTo>
                  <a:pt x="6827" y="21600"/>
                  <a:pt x="3207" y="19684"/>
                  <a:pt x="481" y="16540"/>
                </a:cubicBezTo>
                <a:lnTo>
                  <a:pt x="0" y="15958"/>
                </a:lnTo>
                <a:close/>
              </a:path>
            </a:pathLst>
          </a:custGeom>
          <a:solidFill>
            <a:srgbClr val="002060">
              <a:alpha val="82353"/>
            </a:srgbClr>
          </a:solidFill>
          <a:ln w="12700">
            <a:miter lim="400000"/>
          </a:ln>
        </p:spPr>
        <p:txBody>
          <a:bodyPr lIns="45719" rIns="45719" anchor="ctr"/>
          <a:lstStyle/>
          <a:p>
            <a:pPr algn="ctr">
              <a:defRPr>
                <a:solidFill>
                  <a:srgbClr val="FFFFFF"/>
                </a:solidFill>
              </a:defRPr>
            </a:pPr>
            <a:endParaRPr dirty="0"/>
          </a:p>
        </p:txBody>
      </p:sp>
      <p:sp>
        <p:nvSpPr>
          <p:cNvPr id="5" name="文本框 4">
            <a:extLst>
              <a:ext uri="{FF2B5EF4-FFF2-40B4-BE49-F238E27FC236}">
                <a16:creationId xmlns:a16="http://schemas.microsoft.com/office/drawing/2014/main" id="{51217419-B261-779D-21D9-231CF61DF263}"/>
              </a:ext>
            </a:extLst>
          </p:cNvPr>
          <p:cNvSpPr txBox="1"/>
          <p:nvPr/>
        </p:nvSpPr>
        <p:spPr>
          <a:xfrm>
            <a:off x="0" y="4879270"/>
            <a:ext cx="12192000" cy="1015663"/>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2252090 </a:t>
            </a:r>
            <a:r>
              <a:rPr lang="zh-CN" altLang="en-US" sz="2000" dirty="0">
                <a:latin typeface="Times New Roman" panose="02020603050405020304" pitchFamily="18" charset="0"/>
                <a:cs typeface="Times New Roman" panose="02020603050405020304" pitchFamily="18" charset="0"/>
              </a:rPr>
              <a:t>王麒懿</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2250420 </a:t>
            </a:r>
            <a:r>
              <a:rPr lang="zh-CN" altLang="en-US" sz="2000" dirty="0">
                <a:latin typeface="Times New Roman" panose="02020603050405020304" pitchFamily="18" charset="0"/>
                <a:cs typeface="Times New Roman" panose="02020603050405020304" pitchFamily="18" charset="0"/>
              </a:rPr>
              <a:t>陈君</a:t>
            </a:r>
            <a:r>
              <a:rPr lang="en-US" altLang="zh-CN" sz="2000" dirty="0">
                <a:latin typeface="Times New Roman" panose="02020603050405020304" pitchFamily="18" charset="0"/>
                <a:cs typeface="Times New Roman" panose="02020603050405020304" pitchFamily="18" charset="0"/>
              </a:rPr>
              <a:t>, 2250758 </a:t>
            </a:r>
            <a:r>
              <a:rPr lang="zh-CN" altLang="en-US" sz="2000" dirty="0">
                <a:latin typeface="Times New Roman" panose="02020603050405020304" pitchFamily="18" charset="0"/>
                <a:cs typeface="Times New Roman" panose="02020603050405020304" pitchFamily="18" charset="0"/>
              </a:rPr>
              <a:t>林继申</a:t>
            </a:r>
            <a:endParaRPr lang="en-US" altLang="zh-CN" sz="2000" dirty="0">
              <a:latin typeface="Times New Roman" panose="02020603050405020304" pitchFamily="18" charset="0"/>
              <a:cs typeface="Times New Roman" panose="02020603050405020304" pitchFamily="18" charset="0"/>
            </a:endParaRPr>
          </a:p>
          <a:p>
            <a:pPr algn="ctr"/>
            <a:endParaRPr lang="en-US" altLang="zh-CN" sz="2000" dirty="0">
              <a:latin typeface="Times New Roman" panose="02020603050405020304" pitchFamily="18" charset="0"/>
              <a:cs typeface="Times New Roman" panose="02020603050405020304" pitchFamily="18" charset="0"/>
            </a:endParaRPr>
          </a:p>
          <a:p>
            <a:pPr algn="ctr"/>
            <a:r>
              <a:rPr lang="en-US" altLang="zh-CN" sz="2000" dirty="0">
                <a:latin typeface="Times New Roman" panose="02020603050405020304" pitchFamily="18" charset="0"/>
                <a:cs typeface="Times New Roman" panose="02020603050405020304" pitchFamily="18" charset="0"/>
              </a:rPr>
              <a:t>2025</a:t>
            </a:r>
            <a:r>
              <a:rPr lang="zh-CN" altLang="en-US" sz="2000" dirty="0">
                <a:latin typeface="Times New Roman" panose="02020603050405020304" pitchFamily="18" charset="0"/>
                <a:cs typeface="Times New Roman" panose="02020603050405020304" pitchFamily="18" charset="0"/>
              </a:rPr>
              <a:t>年</a:t>
            </a:r>
            <a:r>
              <a:rPr lang="en-US" altLang="zh-CN" sz="2000" dirty="0">
                <a:latin typeface="Times New Roman" panose="02020603050405020304" pitchFamily="18" charset="0"/>
                <a:cs typeface="Times New Roman" panose="02020603050405020304" pitchFamily="18" charset="0"/>
              </a:rPr>
              <a:t>6</a:t>
            </a:r>
            <a:r>
              <a:rPr lang="zh-CN" altLang="en-US" sz="2000" dirty="0">
                <a:latin typeface="Times New Roman" panose="02020603050405020304" pitchFamily="18" charset="0"/>
                <a:cs typeface="Times New Roman" panose="02020603050405020304" pitchFamily="18" charset="0"/>
              </a:rPr>
              <a:t>月</a:t>
            </a:r>
            <a:r>
              <a:rPr lang="en-US" altLang="zh-CN" sz="2000" dirty="0">
                <a:latin typeface="Times New Roman" panose="02020603050405020304" pitchFamily="18" charset="0"/>
                <a:cs typeface="Times New Roman" panose="02020603050405020304" pitchFamily="18" charset="0"/>
              </a:rPr>
              <a:t>20</a:t>
            </a:r>
            <a:r>
              <a:rPr lang="zh-CN" altLang="en-US" sz="2000" dirty="0">
                <a:latin typeface="Times New Roman" panose="02020603050405020304" pitchFamily="18" charset="0"/>
                <a:cs typeface="Times New Roman" panose="02020603050405020304" pitchFamily="18" charset="0"/>
              </a:rPr>
              <a:t>日</a:t>
            </a:r>
          </a:p>
        </p:txBody>
      </p:sp>
      <p:pic>
        <p:nvPicPr>
          <p:cNvPr id="2" name="Picture 56">
            <a:extLst>
              <a:ext uri="{FF2B5EF4-FFF2-40B4-BE49-F238E27FC236}">
                <a16:creationId xmlns:a16="http://schemas.microsoft.com/office/drawing/2014/main" id="{4F411EE1-4A52-957A-34E4-4E344F77B09A}"/>
              </a:ext>
            </a:extLst>
          </p:cNvPr>
          <p:cNvPicPr>
            <a:picLocks noChangeAspect="1"/>
          </p:cNvPicPr>
          <p:nvPr/>
        </p:nvPicPr>
        <p:blipFill rotWithShape="1">
          <a:blip r:embed="rId3">
            <a:duotone>
              <a:schemeClr val="bg2">
                <a:shade val="45000"/>
                <a:satMod val="135000"/>
              </a:schemeClr>
              <a:prstClr val="white"/>
            </a:duotone>
            <a:lum bright="40000" contrast="-40000"/>
          </a:blip>
          <a:srcRect b="27571"/>
          <a:stretch/>
        </p:blipFill>
        <p:spPr>
          <a:xfrm>
            <a:off x="3303590" y="294972"/>
            <a:ext cx="5293272" cy="159687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E4F20-4A30-67B2-5903-C87F7EE1272C}"/>
            </a:ext>
          </a:extLst>
        </p:cNvPr>
        <p:cNvGrpSpPr/>
        <p:nvPr/>
      </p:nvGrpSpPr>
      <p:grpSpPr>
        <a:xfrm>
          <a:off x="0" y="0"/>
          <a:ext cx="0" cy="0"/>
          <a:chOff x="0" y="0"/>
          <a:chExt cx="0" cy="0"/>
        </a:xfrm>
      </p:grpSpPr>
      <p:pic>
        <p:nvPicPr>
          <p:cNvPr id="23" name="图片 22">
            <a:extLst>
              <a:ext uri="{FF2B5EF4-FFF2-40B4-BE49-F238E27FC236}">
                <a16:creationId xmlns:a16="http://schemas.microsoft.com/office/drawing/2014/main" id="{EB01F9E6-78D8-5867-387E-E5DED16558EB}"/>
              </a:ext>
            </a:extLst>
          </p:cNvPr>
          <p:cNvPicPr>
            <a:picLocks noChangeAspect="1"/>
          </p:cNvPicPr>
          <p:nvPr/>
        </p:nvPicPr>
        <p:blipFill>
          <a:blip r:embed="rId3"/>
          <a:stretch>
            <a:fillRect/>
          </a:stretch>
        </p:blipFill>
        <p:spPr>
          <a:xfrm>
            <a:off x="7395255" y="2668400"/>
            <a:ext cx="4740618" cy="2261078"/>
          </a:xfrm>
          <a:prstGeom prst="rect">
            <a:avLst/>
          </a:prstGeom>
        </p:spPr>
      </p:pic>
      <p:grpSp>
        <p:nvGrpSpPr>
          <p:cNvPr id="2" name="组合 1">
            <a:extLst>
              <a:ext uri="{FF2B5EF4-FFF2-40B4-BE49-F238E27FC236}">
                <a16:creationId xmlns:a16="http://schemas.microsoft.com/office/drawing/2014/main" id="{950A1E06-D97D-7D72-77BB-36DF6509A335}"/>
              </a:ext>
            </a:extLst>
          </p:cNvPr>
          <p:cNvGrpSpPr/>
          <p:nvPr/>
        </p:nvGrpSpPr>
        <p:grpSpPr>
          <a:xfrm>
            <a:off x="0" y="6426197"/>
            <a:ext cx="12192000" cy="644420"/>
            <a:chOff x="-104233" y="6376515"/>
            <a:chExt cx="12192000" cy="682332"/>
          </a:xfrm>
        </p:grpSpPr>
        <p:sp>
          <p:nvSpPr>
            <p:cNvPr id="3" name="矩形 2">
              <a:extLst>
                <a:ext uri="{FF2B5EF4-FFF2-40B4-BE49-F238E27FC236}">
                  <a16:creationId xmlns:a16="http://schemas.microsoft.com/office/drawing/2014/main" id="{6105C72E-0150-C5F3-96D8-ED0691C85571}"/>
                </a:ext>
              </a:extLst>
            </p:cNvPr>
            <p:cNvSpPr/>
            <p:nvPr/>
          </p:nvSpPr>
          <p:spPr>
            <a:xfrm>
              <a:off x="-104233" y="6376515"/>
              <a:ext cx="12192000" cy="457203"/>
            </a:xfrm>
            <a:prstGeom prst="rect">
              <a:avLst/>
            </a:prstGeom>
            <a:solidFill>
              <a:srgbClr val="153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4" name="直线连接符 3">
              <a:extLst>
                <a:ext uri="{FF2B5EF4-FFF2-40B4-BE49-F238E27FC236}">
                  <a16:creationId xmlns:a16="http://schemas.microsoft.com/office/drawing/2014/main" id="{6877FBA1-AF9F-52F0-8F1C-85D0039CA343}"/>
                </a:ext>
              </a:extLst>
            </p:cNvPr>
            <p:cNvCxnSpPr/>
            <p:nvPr/>
          </p:nvCxnSpPr>
          <p:spPr>
            <a:xfrm>
              <a:off x="5991767" y="6448819"/>
              <a:ext cx="0" cy="32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2F1AB43-E370-4DB7-E66A-815A5E9287D3}"/>
                </a:ext>
              </a:extLst>
            </p:cNvPr>
            <p:cNvSpPr txBox="1"/>
            <p:nvPr/>
          </p:nvSpPr>
          <p:spPr>
            <a:xfrm>
              <a:off x="629055" y="6439669"/>
              <a:ext cx="1883501" cy="358471"/>
            </a:xfrm>
            <a:prstGeom prst="rect">
              <a:avLst/>
            </a:prstGeom>
            <a:noFill/>
          </p:spPr>
          <p:txBody>
            <a:bodyPr wrap="square" rtlCol="0">
              <a:spAutoFit/>
            </a:bodyPr>
            <a:lstStyle/>
            <a:p>
              <a:r>
                <a:rPr kumimoji="1" lang="en-US" altLang="zh-CN" sz="1600" dirty="0">
                  <a:solidFill>
                    <a:schemeClr val="bg1"/>
                  </a:solidFill>
                  <a:latin typeface="Microsoft YaHei" panose="020B0503020204020204" pitchFamily="34" charset="-122"/>
                  <a:ea typeface="Microsoft YaHei" panose="020B0503020204020204" pitchFamily="34" charset="-122"/>
                </a:rPr>
                <a:t>Introduction</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CF701AB3-3A57-B9B4-D8C5-029E91810E55}"/>
                </a:ext>
              </a:extLst>
            </p:cNvPr>
            <p:cNvSpPr txBox="1"/>
            <p:nvPr/>
          </p:nvSpPr>
          <p:spPr>
            <a:xfrm>
              <a:off x="8980121" y="6439669"/>
              <a:ext cx="3051519" cy="619178"/>
            </a:xfrm>
            <a:prstGeom prst="rect">
              <a:avLst/>
            </a:prstGeom>
            <a:noFill/>
          </p:spPr>
          <p:txBody>
            <a:bodyPr wrap="square" rtlCol="0">
              <a:spAutoFit/>
            </a:bodyPr>
            <a:lstStyle/>
            <a:p>
              <a:pPr algn="ctr"/>
              <a:r>
                <a:rPr kumimoji="1"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rPr>
                <a:t>Conclusion</a:t>
              </a:r>
            </a:p>
            <a:p>
              <a:pPr algn="ctr"/>
              <a:endParaRPr kumimoji="1"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cxnSp>
        <p:nvCxnSpPr>
          <p:cNvPr id="15" name="直线连接符 14">
            <a:extLst>
              <a:ext uri="{FF2B5EF4-FFF2-40B4-BE49-F238E27FC236}">
                <a16:creationId xmlns:a16="http://schemas.microsoft.com/office/drawing/2014/main" id="{A1A4C13F-590C-1051-6CE3-58C08CD41F1B}"/>
              </a:ext>
            </a:extLst>
          </p:cNvPr>
          <p:cNvCxnSpPr/>
          <p:nvPr/>
        </p:nvCxnSpPr>
        <p:spPr>
          <a:xfrm>
            <a:off x="3048000" y="6485846"/>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CAE0DA1-ADEC-385A-5AC8-87912881F311}"/>
              </a:ext>
            </a:extLst>
          </p:cNvPr>
          <p:cNvSpPr txBox="1"/>
          <p:nvPr/>
        </p:nvSpPr>
        <p:spPr>
          <a:xfrm>
            <a:off x="3048000" y="6485846"/>
            <a:ext cx="2997197" cy="584775"/>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Methodology</a:t>
            </a:r>
          </a:p>
          <a:p>
            <a:pPr algn="ct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cxnSp>
        <p:nvCxnSpPr>
          <p:cNvPr id="17" name="直线连接符 16">
            <a:extLst>
              <a:ext uri="{FF2B5EF4-FFF2-40B4-BE49-F238E27FC236}">
                <a16:creationId xmlns:a16="http://schemas.microsoft.com/office/drawing/2014/main" id="{FA36DE6F-4D60-ED5F-D14E-F900BED2DA27}"/>
              </a:ext>
            </a:extLst>
          </p:cNvPr>
          <p:cNvCxnSpPr/>
          <p:nvPr/>
        </p:nvCxnSpPr>
        <p:spPr>
          <a:xfrm>
            <a:off x="9093200" y="6515082"/>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5FF9450-632F-4AB1-28A7-C4723A3434AD}"/>
              </a:ext>
            </a:extLst>
          </p:cNvPr>
          <p:cNvSpPr txBox="1"/>
          <p:nvPr/>
        </p:nvSpPr>
        <p:spPr>
          <a:xfrm>
            <a:off x="6770490" y="6485846"/>
            <a:ext cx="1639375" cy="338554"/>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Experiments</a:t>
            </a:r>
          </a:p>
        </p:txBody>
      </p:sp>
      <p:pic>
        <p:nvPicPr>
          <p:cNvPr id="9" name="图片 8" descr="徽标&#10;&#10;描述已自动生成">
            <a:extLst>
              <a:ext uri="{FF2B5EF4-FFF2-40B4-BE49-F238E27FC236}">
                <a16:creationId xmlns:a16="http://schemas.microsoft.com/office/drawing/2014/main" id="{DCAA7A02-8739-DFC8-D829-ACC5B008C5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7932" y="-330200"/>
            <a:ext cx="1484068" cy="2125696"/>
          </a:xfrm>
          <a:prstGeom prst="rect">
            <a:avLst/>
          </a:prstGeom>
        </p:spPr>
      </p:pic>
      <p:pic>
        <p:nvPicPr>
          <p:cNvPr id="19" name="图片 18">
            <a:extLst>
              <a:ext uri="{FF2B5EF4-FFF2-40B4-BE49-F238E27FC236}">
                <a16:creationId xmlns:a16="http://schemas.microsoft.com/office/drawing/2014/main" id="{94E388B0-3A3D-1610-40EC-F21A7A35D178}"/>
              </a:ext>
            </a:extLst>
          </p:cNvPr>
          <p:cNvPicPr>
            <a:picLocks noChangeAspect="1"/>
          </p:cNvPicPr>
          <p:nvPr/>
        </p:nvPicPr>
        <p:blipFill>
          <a:blip r:embed="rId5"/>
          <a:stretch>
            <a:fillRect/>
          </a:stretch>
        </p:blipFill>
        <p:spPr>
          <a:xfrm>
            <a:off x="4467978" y="5557492"/>
            <a:ext cx="2833136" cy="852183"/>
          </a:xfrm>
          <a:prstGeom prst="rect">
            <a:avLst/>
          </a:prstGeom>
        </p:spPr>
      </p:pic>
      <p:sp>
        <p:nvSpPr>
          <p:cNvPr id="5" name="文本框 4">
            <a:extLst>
              <a:ext uri="{FF2B5EF4-FFF2-40B4-BE49-F238E27FC236}">
                <a16:creationId xmlns:a16="http://schemas.microsoft.com/office/drawing/2014/main" id="{E38C9C88-6C17-E5B1-1473-DD286D5F15C3}"/>
              </a:ext>
            </a:extLst>
          </p:cNvPr>
          <p:cNvSpPr txBox="1"/>
          <p:nvPr/>
        </p:nvSpPr>
        <p:spPr>
          <a:xfrm>
            <a:off x="508000" y="418527"/>
            <a:ext cx="2366746" cy="420564"/>
          </a:xfrm>
          <a:prstGeom prst="rect">
            <a:avLst/>
          </a:prstGeom>
          <a:noFill/>
        </p:spPr>
        <p:txBody>
          <a:bodyPr wrap="square" rtlCol="0">
            <a:spAutoFit/>
          </a:bodyPr>
          <a:lstStyle/>
          <a:p>
            <a:r>
              <a:rPr lang="en-US" altLang="zh-CN" sz="2133" b="1" dirty="0" err="1">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rPr>
              <a:t>NodeNAS</a:t>
            </a:r>
            <a:endParaRPr lang="en-US" altLang="zh-CN"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endParaRPr>
          </a:p>
        </p:txBody>
      </p:sp>
      <p:cxnSp>
        <p:nvCxnSpPr>
          <p:cNvPr id="12" name="直接连接符 5">
            <a:extLst>
              <a:ext uri="{FF2B5EF4-FFF2-40B4-BE49-F238E27FC236}">
                <a16:creationId xmlns:a16="http://schemas.microsoft.com/office/drawing/2014/main" id="{E7DDA047-DF17-C8B7-CA5A-798E3D8E714D}"/>
              </a:ext>
            </a:extLst>
          </p:cNvPr>
          <p:cNvCxnSpPr>
            <a:cxnSpLocks/>
          </p:cNvCxnSpPr>
          <p:nvPr/>
        </p:nvCxnSpPr>
        <p:spPr>
          <a:xfrm>
            <a:off x="423653" y="420205"/>
            <a:ext cx="0" cy="406400"/>
          </a:xfrm>
          <a:prstGeom prst="line">
            <a:avLst/>
          </a:prstGeom>
          <a:ln w="88900">
            <a:solidFill>
              <a:srgbClr val="1C4885"/>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350EC30-E6BE-8331-97CE-02A0EA8485BD}"/>
              </a:ext>
            </a:extLst>
          </p:cNvPr>
          <p:cNvSpPr txBox="1"/>
          <p:nvPr/>
        </p:nvSpPr>
        <p:spPr>
          <a:xfrm>
            <a:off x="423652" y="1662910"/>
            <a:ext cx="7131034" cy="4555093"/>
          </a:xfrm>
          <a:prstGeom prst="rect">
            <a:avLst/>
          </a:prstGeom>
          <a:noFill/>
        </p:spPr>
        <p:txBody>
          <a:bodyPr wrap="square">
            <a:spAutoFit/>
          </a:bodyPr>
          <a:lstStyle/>
          <a:p>
            <a:pPr>
              <a:buFont typeface="Arial" panose="020B0604020202020204" pitchFamily="34" charset="0"/>
              <a:buChar char="•"/>
            </a:pPr>
            <a:r>
              <a:rPr lang="en-US" altLang="zh-CN" sz="2200" dirty="0">
                <a:latin typeface="Times New Roman" panose="02020603050405020304" pitchFamily="18" charset="0"/>
                <a:cs typeface="Times New Roman" panose="02020603050405020304" pitchFamily="18" charset="0"/>
              </a:rPr>
              <a:t> Instead of applying the same aggregation method to all nodes, </a:t>
            </a:r>
            <a:r>
              <a:rPr lang="en-US" altLang="zh-CN" sz="2200" b="1" dirty="0" err="1">
                <a:latin typeface="Times New Roman" panose="02020603050405020304" pitchFamily="18" charset="0"/>
                <a:cs typeface="Times New Roman" panose="02020603050405020304" pitchFamily="18" charset="0"/>
              </a:rPr>
              <a:t>NodeNAS</a:t>
            </a:r>
            <a:r>
              <a:rPr lang="en-US" altLang="zh-CN" sz="2200" b="1" dirty="0">
                <a:latin typeface="Times New Roman" panose="02020603050405020304" pitchFamily="18" charset="0"/>
                <a:cs typeface="Times New Roman" panose="02020603050405020304" pitchFamily="18" charset="0"/>
              </a:rPr>
              <a:t> customizes GNN architectures per node</a:t>
            </a:r>
            <a:r>
              <a:rPr lang="en-US" altLang="zh-CN" sz="22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endParaRPr lang="en-US" altLang="zh-CN" sz="2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200" dirty="0">
                <a:latin typeface="Times New Roman" panose="02020603050405020304" pitchFamily="18" charset="0"/>
                <a:cs typeface="Times New Roman" panose="02020603050405020304" pitchFamily="18" charset="0"/>
              </a:rPr>
              <a:t> Learns a </a:t>
            </a:r>
            <a:r>
              <a:rPr lang="en-US" altLang="zh-CN" sz="2200" b="1" dirty="0">
                <a:latin typeface="Times New Roman" panose="02020603050405020304" pitchFamily="18" charset="0"/>
                <a:cs typeface="Times New Roman" panose="02020603050405020304" pitchFamily="18" charset="0"/>
              </a:rPr>
              <a:t>unique probability vector</a:t>
            </a:r>
            <a:r>
              <a:rPr lang="en-US" altLang="zh-CN" sz="2200" dirty="0">
                <a:latin typeface="Times New Roman" panose="02020603050405020304" pitchFamily="18" charset="0"/>
                <a:cs typeface="Times New Roman" panose="02020603050405020304" pitchFamily="18" charset="0"/>
              </a:rPr>
              <a:t> for each node, selecting candidate operations dynamically.</a:t>
            </a:r>
          </a:p>
          <a:p>
            <a:pPr>
              <a:buFont typeface="Arial" panose="020B0604020202020204" pitchFamily="34" charset="0"/>
              <a:buChar char="•"/>
            </a:pPr>
            <a:endParaRPr lang="en-US" altLang="zh-CN" sz="2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200" dirty="0">
                <a:latin typeface="Times New Roman" panose="02020603050405020304" pitchFamily="18" charset="0"/>
                <a:cs typeface="Times New Roman" panose="02020603050405020304" pitchFamily="18" charset="0"/>
              </a:rPr>
              <a:t> Addresses node-level heterogeneity (e.g., long-tail degree distributions) across </a:t>
            </a:r>
            <a:r>
              <a:rPr lang="en-US" altLang="zh-CN" sz="2200" b="1" dirty="0">
                <a:latin typeface="Times New Roman" panose="02020603050405020304" pitchFamily="18" charset="0"/>
                <a:cs typeface="Times New Roman" panose="02020603050405020304" pitchFamily="18" charset="0"/>
              </a:rPr>
              <a:t>different graph types</a:t>
            </a:r>
            <a:r>
              <a:rPr lang="en-US" altLang="zh-CN" sz="2200" dirty="0">
                <a:latin typeface="Times New Roman" panose="02020603050405020304" pitchFamily="18" charset="0"/>
                <a:cs typeface="Times New Roman" panose="02020603050405020304" pitchFamily="18" charset="0"/>
              </a:rPr>
              <a:t>.</a:t>
            </a:r>
          </a:p>
          <a:p>
            <a:endParaRPr lang="en-US" altLang="zh-CN" sz="2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200" dirty="0">
                <a:latin typeface="Times New Roman" panose="02020603050405020304" pitchFamily="18" charset="0"/>
                <a:cs typeface="Times New Roman" panose="02020603050405020304" pitchFamily="18" charset="0"/>
              </a:rPr>
              <a:t> Facilitates </a:t>
            </a:r>
            <a:r>
              <a:rPr lang="en-US" altLang="zh-CN" sz="2200" b="1" dirty="0">
                <a:latin typeface="Times New Roman" panose="02020603050405020304" pitchFamily="18" charset="0"/>
                <a:cs typeface="Times New Roman" panose="02020603050405020304" pitchFamily="18" charset="0"/>
              </a:rPr>
              <a:t>OOD generalization</a:t>
            </a:r>
            <a:r>
              <a:rPr lang="en-US" altLang="zh-CN" sz="2200" dirty="0">
                <a:latin typeface="Times New Roman" panose="02020603050405020304" pitchFamily="18" charset="0"/>
                <a:cs typeface="Times New Roman" panose="02020603050405020304" pitchFamily="18" charset="0"/>
              </a:rPr>
              <a:t> by decoupling node degree patterns from global graph distribution.</a:t>
            </a:r>
          </a:p>
          <a:p>
            <a:pPr>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 Per-node aggregation formula:</a:t>
            </a:r>
            <a:endParaRPr lang="en-US" altLang="zh-CN" sz="2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BB1F14C-24EA-2ED7-84B8-8D1A9239CBBD}"/>
              </a:ext>
            </a:extLst>
          </p:cNvPr>
          <p:cNvSpPr txBox="1"/>
          <p:nvPr/>
        </p:nvSpPr>
        <p:spPr>
          <a:xfrm>
            <a:off x="423652" y="907378"/>
            <a:ext cx="10113709" cy="584775"/>
          </a:xfrm>
          <a:prstGeom prst="rect">
            <a:avLst/>
          </a:prstGeom>
          <a:noFill/>
        </p:spPr>
        <p:txBody>
          <a:bodyPr wrap="square">
            <a:spAutoFit/>
          </a:bodyPr>
          <a:lstStyle/>
          <a:p>
            <a:pPr>
              <a:buNone/>
            </a:pPr>
            <a:r>
              <a:rPr lang="en-US" altLang="zh-CN" sz="3200" b="1" dirty="0" err="1">
                <a:latin typeface="Times New Roman" panose="02020603050405020304" pitchFamily="18" charset="0"/>
                <a:cs typeface="Times New Roman" panose="02020603050405020304" pitchFamily="18" charset="0"/>
              </a:rPr>
              <a:t>NodeNAS</a:t>
            </a:r>
            <a:r>
              <a:rPr lang="en-US" altLang="zh-CN" sz="3200" b="1" dirty="0">
                <a:latin typeface="Times New Roman" panose="02020603050405020304" pitchFamily="18" charset="0"/>
                <a:cs typeface="Times New Roman" panose="02020603050405020304" pitchFamily="18" charset="0"/>
              </a:rPr>
              <a:t>: Node-Specific Architecture Search</a:t>
            </a: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1552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8686B-6436-41FE-7F4C-52911AC8A68C}"/>
            </a:ext>
          </a:extLst>
        </p:cNvPr>
        <p:cNvGrpSpPr/>
        <p:nvPr/>
      </p:nvGrpSpPr>
      <p:grpSpPr>
        <a:xfrm>
          <a:off x="0" y="0"/>
          <a:ext cx="0" cy="0"/>
          <a:chOff x="0" y="0"/>
          <a:chExt cx="0" cy="0"/>
        </a:xfrm>
      </p:grpSpPr>
      <p:sp>
        <p:nvSpPr>
          <p:cNvPr id="184" name="矩形 38">
            <a:extLst>
              <a:ext uri="{FF2B5EF4-FFF2-40B4-BE49-F238E27FC236}">
                <a16:creationId xmlns:a16="http://schemas.microsoft.com/office/drawing/2014/main" id="{1423AD9B-1239-F0C1-C340-66D37F441D31}"/>
              </a:ext>
            </a:extLst>
          </p:cNvPr>
          <p:cNvSpPr/>
          <p:nvPr/>
        </p:nvSpPr>
        <p:spPr>
          <a:xfrm>
            <a:off x="0" y="6064383"/>
            <a:ext cx="12192000" cy="796691"/>
          </a:xfrm>
          <a:prstGeom prst="rect">
            <a:avLst/>
          </a:prstGeom>
          <a:solidFill>
            <a:srgbClr val="16426C"/>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pic>
        <p:nvPicPr>
          <p:cNvPr id="185" name="图形 39" descr="图形 39">
            <a:extLst>
              <a:ext uri="{FF2B5EF4-FFF2-40B4-BE49-F238E27FC236}">
                <a16:creationId xmlns:a16="http://schemas.microsoft.com/office/drawing/2014/main" id="{30FB83FE-A7D4-A8DF-D8DD-BABDAD9655F5}"/>
              </a:ext>
            </a:extLst>
          </p:cNvPr>
          <p:cNvPicPr>
            <a:picLocks noChangeAspect="1"/>
          </p:cNvPicPr>
          <p:nvPr/>
        </p:nvPicPr>
        <p:blipFill>
          <a:blip r:embed="rId3">
            <a:alphaModFix amt="50000"/>
          </a:blip>
          <a:stretch>
            <a:fillRect/>
          </a:stretch>
        </p:blipFill>
        <p:spPr>
          <a:xfrm>
            <a:off x="1574800" y="6286640"/>
            <a:ext cx="8753062" cy="561078"/>
          </a:xfrm>
          <a:prstGeom prst="rect">
            <a:avLst/>
          </a:prstGeom>
          <a:ln w="12700">
            <a:miter lim="400000"/>
          </a:ln>
        </p:spPr>
      </p:pic>
      <p:sp>
        <p:nvSpPr>
          <p:cNvPr id="186" name="文本框 8">
            <a:extLst>
              <a:ext uri="{FF2B5EF4-FFF2-40B4-BE49-F238E27FC236}">
                <a16:creationId xmlns:a16="http://schemas.microsoft.com/office/drawing/2014/main" id="{83922BB8-E049-571A-2E9D-4F2D9E4E3E0A}"/>
              </a:ext>
            </a:extLst>
          </p:cNvPr>
          <p:cNvSpPr txBox="1"/>
          <p:nvPr/>
        </p:nvSpPr>
        <p:spPr>
          <a:xfrm>
            <a:off x="5283200" y="2660693"/>
            <a:ext cx="4326855"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defTabSz="457200">
              <a:defRPr sz="4400" b="1">
                <a:solidFill>
                  <a:srgbClr val="404040"/>
                </a:solidFill>
                <a:latin typeface="微软雅黑 Light"/>
                <a:ea typeface="微软雅黑 Light"/>
                <a:cs typeface="微软雅黑 Light"/>
                <a:sym typeface="微软雅黑 Light"/>
              </a:defRPr>
            </a:lvl1pPr>
          </a:lstStyle>
          <a:p>
            <a:r>
              <a:rPr lang="en-US" altLang="zh-CN" dirty="0"/>
              <a:t>Methodology</a:t>
            </a:r>
          </a:p>
        </p:txBody>
      </p:sp>
      <p:grpSp>
        <p:nvGrpSpPr>
          <p:cNvPr id="194" name="组合 47">
            <a:extLst>
              <a:ext uri="{FF2B5EF4-FFF2-40B4-BE49-F238E27FC236}">
                <a16:creationId xmlns:a16="http://schemas.microsoft.com/office/drawing/2014/main" id="{4EFEE15C-0000-3D1D-AFCE-1D6CCDA62BEB}"/>
              </a:ext>
            </a:extLst>
          </p:cNvPr>
          <p:cNvGrpSpPr/>
          <p:nvPr/>
        </p:nvGrpSpPr>
        <p:grpSpPr>
          <a:xfrm>
            <a:off x="3107162" y="2247100"/>
            <a:ext cx="1547895" cy="1573585"/>
            <a:chOff x="-1" y="0"/>
            <a:chExt cx="1547894" cy="1573584"/>
          </a:xfrm>
        </p:grpSpPr>
        <p:grpSp>
          <p:nvGrpSpPr>
            <p:cNvPr id="190" name="椭圆 48">
              <a:extLst>
                <a:ext uri="{FF2B5EF4-FFF2-40B4-BE49-F238E27FC236}">
                  <a16:creationId xmlns:a16="http://schemas.microsoft.com/office/drawing/2014/main" id="{26B53FD7-246C-25C7-6CBF-CD1D68893728}"/>
                </a:ext>
              </a:extLst>
            </p:cNvPr>
            <p:cNvGrpSpPr/>
            <p:nvPr/>
          </p:nvGrpSpPr>
          <p:grpSpPr>
            <a:xfrm>
              <a:off x="129295" y="112227"/>
              <a:ext cx="1289301" cy="1323436"/>
              <a:chOff x="-1" y="-17068"/>
              <a:chExt cx="1289300" cy="1323434"/>
            </a:xfrm>
          </p:grpSpPr>
          <p:sp>
            <p:nvSpPr>
              <p:cNvPr id="188" name="圆形">
                <a:extLst>
                  <a:ext uri="{FF2B5EF4-FFF2-40B4-BE49-F238E27FC236}">
                    <a16:creationId xmlns:a16="http://schemas.microsoft.com/office/drawing/2014/main" id="{BE646679-36AE-8476-36CE-CA2CE3C6F6C4}"/>
                  </a:ext>
                </a:extLst>
              </p:cNvPr>
              <p:cNvSpPr/>
              <p:nvPr/>
            </p:nvSpPr>
            <p:spPr>
              <a:xfrm>
                <a:off x="-1" y="0"/>
                <a:ext cx="1289300" cy="1289298"/>
              </a:xfrm>
              <a:prstGeom prst="ellipse">
                <a:avLst/>
              </a:prstGeom>
              <a:solidFill>
                <a:srgbClr val="16426C"/>
              </a:solidFill>
              <a:ln w="12700" cap="flat">
                <a:noFill/>
                <a:miter lim="400000"/>
              </a:ln>
              <a:effectLst/>
            </p:spPr>
            <p:txBody>
              <a:bodyPr wrap="square" lIns="45719" tIns="45719" rIns="45719" bIns="45719" numCol="1" anchor="ctr">
                <a:noAutofit/>
              </a:bodyPr>
              <a:lstStyle/>
              <a:p>
                <a:pPr algn="ctr">
                  <a:defRPr sz="8000">
                    <a:solidFill>
                      <a:srgbClr val="FFFFFF"/>
                    </a:solidFill>
                    <a:latin typeface="Arial"/>
                    <a:ea typeface="Arial"/>
                    <a:cs typeface="Arial"/>
                    <a:sym typeface="Arial"/>
                  </a:defRPr>
                </a:pPr>
                <a:endParaRPr sz="8000"/>
              </a:p>
            </p:txBody>
          </p:sp>
          <p:sp>
            <p:nvSpPr>
              <p:cNvPr id="189" name="1">
                <a:extLst>
                  <a:ext uri="{FF2B5EF4-FFF2-40B4-BE49-F238E27FC236}">
                    <a16:creationId xmlns:a16="http://schemas.microsoft.com/office/drawing/2014/main" id="{1FE3B0CF-F4ED-D3EC-994B-2D9C0813E809}"/>
                  </a:ext>
                </a:extLst>
              </p:cNvPr>
              <p:cNvSpPr txBox="1"/>
              <p:nvPr/>
            </p:nvSpPr>
            <p:spPr>
              <a:xfrm>
                <a:off x="234533" y="-17068"/>
                <a:ext cx="820233" cy="13234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0">
                    <a:solidFill>
                      <a:srgbClr val="FFFFFF"/>
                    </a:solidFill>
                    <a:latin typeface="Arial"/>
                    <a:ea typeface="Arial"/>
                    <a:cs typeface="Arial"/>
                    <a:sym typeface="Arial"/>
                  </a:defRPr>
                </a:lvl1pPr>
              </a:lstStyle>
              <a:p>
                <a:r>
                  <a:rPr lang="en-US" dirty="0"/>
                  <a:t>2</a:t>
                </a:r>
                <a:endParaRPr dirty="0"/>
              </a:p>
            </p:txBody>
          </p:sp>
        </p:grpSp>
        <p:sp>
          <p:nvSpPr>
            <p:cNvPr id="191" name="椭圆 49">
              <a:extLst>
                <a:ext uri="{FF2B5EF4-FFF2-40B4-BE49-F238E27FC236}">
                  <a16:creationId xmlns:a16="http://schemas.microsoft.com/office/drawing/2014/main" id="{6CA643D3-DF1C-267E-9D0E-B97E2E0FC940}"/>
                </a:ext>
              </a:extLst>
            </p:cNvPr>
            <p:cNvSpPr/>
            <p:nvPr/>
          </p:nvSpPr>
          <p:spPr>
            <a:xfrm>
              <a:off x="-1" y="0"/>
              <a:ext cx="1547894" cy="1547893"/>
            </a:xfrm>
            <a:prstGeom prst="ellipse">
              <a:avLst/>
            </a:prstGeom>
            <a:noFill/>
            <a:ln w="17145" cap="flat">
              <a:solidFill>
                <a:srgbClr val="CCD8E5"/>
              </a:solidFill>
              <a:prstDash val="solid"/>
              <a:round/>
            </a:ln>
            <a:effectLst/>
          </p:spPr>
          <p:txBody>
            <a:bodyPr wrap="square" lIns="45719" tIns="45719" rIns="45719" bIns="45719" numCol="1" anchor="ctr">
              <a:noAutofit/>
            </a:bodyPr>
            <a:lstStyle/>
            <a:p>
              <a:pPr algn="ctr">
                <a:defRPr sz="8000">
                  <a:solidFill>
                    <a:srgbClr val="FFFFFF"/>
                  </a:solidFill>
                  <a:latin typeface="Arial"/>
                  <a:ea typeface="Arial"/>
                  <a:cs typeface="Arial"/>
                  <a:sym typeface="Arial"/>
                </a:defRPr>
              </a:pPr>
              <a:endParaRPr sz="8000"/>
            </a:p>
          </p:txBody>
        </p:sp>
        <p:sp>
          <p:nvSpPr>
            <p:cNvPr id="192" name="椭圆 50">
              <a:extLst>
                <a:ext uri="{FF2B5EF4-FFF2-40B4-BE49-F238E27FC236}">
                  <a16:creationId xmlns:a16="http://schemas.microsoft.com/office/drawing/2014/main" id="{C1E6FC66-D552-B811-6213-092329805AC8}"/>
                </a:ext>
              </a:extLst>
            </p:cNvPr>
            <p:cNvSpPr/>
            <p:nvPr/>
          </p:nvSpPr>
          <p:spPr>
            <a:xfrm>
              <a:off x="1115473" y="1214173"/>
              <a:ext cx="359411" cy="359411"/>
            </a:xfrm>
            <a:prstGeom prst="ellipse">
              <a:avLst/>
            </a:prstGeom>
            <a:solidFill>
              <a:srgbClr val="6689B1">
                <a:alpha val="8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193" name="椭圆 52">
              <a:extLst>
                <a:ext uri="{FF2B5EF4-FFF2-40B4-BE49-F238E27FC236}">
                  <a16:creationId xmlns:a16="http://schemas.microsoft.com/office/drawing/2014/main" id="{DF2505C8-E9A5-ECB4-1ABD-4C9FF0BCAB24}"/>
                </a:ext>
              </a:extLst>
            </p:cNvPr>
            <p:cNvSpPr/>
            <p:nvPr/>
          </p:nvSpPr>
          <p:spPr>
            <a:xfrm>
              <a:off x="129295" y="34341"/>
              <a:ext cx="226115" cy="226115"/>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grpSp>
    </p:spTree>
    <p:extLst>
      <p:ext uri="{BB962C8B-B14F-4D97-AF65-F5344CB8AC3E}">
        <p14:creationId xmlns:p14="http://schemas.microsoft.com/office/powerpoint/2010/main" val="141804627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6CCBB-031C-1CD3-3650-46DDA732FAA5}"/>
            </a:ext>
          </a:extLst>
        </p:cNvPr>
        <p:cNvGrpSpPr/>
        <p:nvPr/>
      </p:nvGrpSpPr>
      <p:grpSpPr>
        <a:xfrm>
          <a:off x="0" y="0"/>
          <a:ext cx="0" cy="0"/>
          <a:chOff x="0" y="0"/>
          <a:chExt cx="0" cy="0"/>
        </a:xfrm>
      </p:grpSpPr>
      <p:pic>
        <p:nvPicPr>
          <p:cNvPr id="25" name="图片 24">
            <a:extLst>
              <a:ext uri="{FF2B5EF4-FFF2-40B4-BE49-F238E27FC236}">
                <a16:creationId xmlns:a16="http://schemas.microsoft.com/office/drawing/2014/main" id="{F7D66F40-9C1E-3A40-EF17-6F79F798E0E1}"/>
              </a:ext>
            </a:extLst>
          </p:cNvPr>
          <p:cNvPicPr>
            <a:picLocks noChangeAspect="1"/>
          </p:cNvPicPr>
          <p:nvPr/>
        </p:nvPicPr>
        <p:blipFill>
          <a:blip r:embed="rId3"/>
          <a:stretch>
            <a:fillRect/>
          </a:stretch>
        </p:blipFill>
        <p:spPr>
          <a:xfrm>
            <a:off x="3603496" y="1409058"/>
            <a:ext cx="4985006" cy="812842"/>
          </a:xfrm>
          <a:prstGeom prst="rect">
            <a:avLst/>
          </a:prstGeom>
        </p:spPr>
      </p:pic>
      <p:pic>
        <p:nvPicPr>
          <p:cNvPr id="20" name="图片 19">
            <a:extLst>
              <a:ext uri="{FF2B5EF4-FFF2-40B4-BE49-F238E27FC236}">
                <a16:creationId xmlns:a16="http://schemas.microsoft.com/office/drawing/2014/main" id="{796008D5-4CAC-CE8E-2E88-9C30EFD30B60}"/>
              </a:ext>
            </a:extLst>
          </p:cNvPr>
          <p:cNvPicPr>
            <a:picLocks noChangeAspect="1"/>
          </p:cNvPicPr>
          <p:nvPr/>
        </p:nvPicPr>
        <p:blipFill>
          <a:blip r:embed="rId4"/>
          <a:stretch>
            <a:fillRect/>
          </a:stretch>
        </p:blipFill>
        <p:spPr>
          <a:xfrm>
            <a:off x="2211295" y="2240254"/>
            <a:ext cx="7769408" cy="3964550"/>
          </a:xfrm>
          <a:prstGeom prst="rect">
            <a:avLst/>
          </a:prstGeom>
        </p:spPr>
      </p:pic>
      <p:grpSp>
        <p:nvGrpSpPr>
          <p:cNvPr id="2" name="组合 1">
            <a:extLst>
              <a:ext uri="{FF2B5EF4-FFF2-40B4-BE49-F238E27FC236}">
                <a16:creationId xmlns:a16="http://schemas.microsoft.com/office/drawing/2014/main" id="{D135593F-FEA0-4485-F68B-0FF6C3FBBE89}"/>
              </a:ext>
            </a:extLst>
          </p:cNvPr>
          <p:cNvGrpSpPr/>
          <p:nvPr/>
        </p:nvGrpSpPr>
        <p:grpSpPr>
          <a:xfrm>
            <a:off x="0" y="6426197"/>
            <a:ext cx="12192000" cy="644420"/>
            <a:chOff x="-104233" y="6376515"/>
            <a:chExt cx="12192000" cy="682332"/>
          </a:xfrm>
        </p:grpSpPr>
        <p:sp>
          <p:nvSpPr>
            <p:cNvPr id="3" name="矩形 2">
              <a:extLst>
                <a:ext uri="{FF2B5EF4-FFF2-40B4-BE49-F238E27FC236}">
                  <a16:creationId xmlns:a16="http://schemas.microsoft.com/office/drawing/2014/main" id="{FAF12425-47AD-7352-5F5A-DCE1D7794A6C}"/>
                </a:ext>
              </a:extLst>
            </p:cNvPr>
            <p:cNvSpPr/>
            <p:nvPr/>
          </p:nvSpPr>
          <p:spPr>
            <a:xfrm>
              <a:off x="-104233" y="6376515"/>
              <a:ext cx="12192000" cy="457203"/>
            </a:xfrm>
            <a:prstGeom prst="rect">
              <a:avLst/>
            </a:prstGeom>
            <a:solidFill>
              <a:srgbClr val="153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4" name="直线连接符 3">
              <a:extLst>
                <a:ext uri="{FF2B5EF4-FFF2-40B4-BE49-F238E27FC236}">
                  <a16:creationId xmlns:a16="http://schemas.microsoft.com/office/drawing/2014/main" id="{21B8236C-B7A3-6247-083C-2AB82FECDE88}"/>
                </a:ext>
              </a:extLst>
            </p:cNvPr>
            <p:cNvCxnSpPr/>
            <p:nvPr/>
          </p:nvCxnSpPr>
          <p:spPr>
            <a:xfrm>
              <a:off x="5991767" y="6448819"/>
              <a:ext cx="0" cy="32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FAECED48-7F65-94B0-7C8A-3EBC7DD67247}"/>
                </a:ext>
              </a:extLst>
            </p:cNvPr>
            <p:cNvSpPr txBox="1"/>
            <p:nvPr/>
          </p:nvSpPr>
          <p:spPr>
            <a:xfrm>
              <a:off x="629055" y="6439669"/>
              <a:ext cx="1883501" cy="358471"/>
            </a:xfrm>
            <a:prstGeom prst="rect">
              <a:avLst/>
            </a:prstGeom>
            <a:noFill/>
          </p:spPr>
          <p:txBody>
            <a:bodyPr wrap="square" rtlCol="0">
              <a:spAutoFit/>
            </a:bodyPr>
            <a:lstStyle/>
            <a:p>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Introduction</a:t>
              </a: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C63C631B-B166-72D1-D6C8-73B5676F63E1}"/>
                </a:ext>
              </a:extLst>
            </p:cNvPr>
            <p:cNvSpPr txBox="1"/>
            <p:nvPr/>
          </p:nvSpPr>
          <p:spPr>
            <a:xfrm>
              <a:off x="8980121" y="6439669"/>
              <a:ext cx="3051519" cy="619178"/>
            </a:xfrm>
            <a:prstGeom prst="rect">
              <a:avLst/>
            </a:prstGeom>
            <a:noFill/>
          </p:spPr>
          <p:txBody>
            <a:bodyPr wrap="square" rtlCol="0">
              <a:spAutoFit/>
            </a:bodyPr>
            <a:lstStyle/>
            <a:p>
              <a:pPr algn="ctr"/>
              <a:r>
                <a:rPr kumimoji="1"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rPr>
                <a:t>Conclusion</a:t>
              </a:r>
            </a:p>
            <a:p>
              <a:pPr algn="ctr"/>
              <a:endParaRPr kumimoji="1"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cxnSp>
        <p:nvCxnSpPr>
          <p:cNvPr id="15" name="直线连接符 14">
            <a:extLst>
              <a:ext uri="{FF2B5EF4-FFF2-40B4-BE49-F238E27FC236}">
                <a16:creationId xmlns:a16="http://schemas.microsoft.com/office/drawing/2014/main" id="{7F5901A0-AC55-38F3-820A-48E2913890F5}"/>
              </a:ext>
            </a:extLst>
          </p:cNvPr>
          <p:cNvCxnSpPr/>
          <p:nvPr/>
        </p:nvCxnSpPr>
        <p:spPr>
          <a:xfrm>
            <a:off x="3048000" y="6485846"/>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87D0984-7C3E-3FFB-1595-CFAA67E64458}"/>
              </a:ext>
            </a:extLst>
          </p:cNvPr>
          <p:cNvSpPr txBox="1"/>
          <p:nvPr/>
        </p:nvSpPr>
        <p:spPr>
          <a:xfrm>
            <a:off x="3048000" y="6485846"/>
            <a:ext cx="2997197" cy="584775"/>
          </a:xfrm>
          <a:prstGeom prst="rect">
            <a:avLst/>
          </a:prstGeom>
          <a:noFill/>
        </p:spPr>
        <p:txBody>
          <a:bodyPr wrap="square" rtlCol="0">
            <a:spAutoFit/>
          </a:bodyPr>
          <a:lstStyle/>
          <a:p>
            <a:pPr algn="ctr"/>
            <a:r>
              <a:rPr kumimoji="1" lang="en-US" altLang="zh-CN" sz="1600" dirty="0">
                <a:solidFill>
                  <a:schemeClr val="bg1"/>
                </a:solidFill>
                <a:latin typeface="Microsoft YaHei" panose="020B0503020204020204" pitchFamily="34" charset="-122"/>
                <a:ea typeface="Microsoft YaHei" panose="020B0503020204020204" pitchFamily="34" charset="-122"/>
              </a:rPr>
              <a:t>Methodology</a:t>
            </a:r>
          </a:p>
          <a:p>
            <a:pPr algn="ct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cxnSp>
        <p:nvCxnSpPr>
          <p:cNvPr id="17" name="直线连接符 16">
            <a:extLst>
              <a:ext uri="{FF2B5EF4-FFF2-40B4-BE49-F238E27FC236}">
                <a16:creationId xmlns:a16="http://schemas.microsoft.com/office/drawing/2014/main" id="{A8B3203C-CA66-6E9B-39EF-18902F80DA8E}"/>
              </a:ext>
            </a:extLst>
          </p:cNvPr>
          <p:cNvCxnSpPr/>
          <p:nvPr/>
        </p:nvCxnSpPr>
        <p:spPr>
          <a:xfrm>
            <a:off x="9093200" y="6515082"/>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5461BC4-1E05-0B3F-5C91-EC099AD959D2}"/>
              </a:ext>
            </a:extLst>
          </p:cNvPr>
          <p:cNvSpPr txBox="1"/>
          <p:nvPr/>
        </p:nvSpPr>
        <p:spPr>
          <a:xfrm>
            <a:off x="6770490" y="6485846"/>
            <a:ext cx="1639375" cy="338554"/>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Experiments</a:t>
            </a:r>
          </a:p>
        </p:txBody>
      </p:sp>
      <p:pic>
        <p:nvPicPr>
          <p:cNvPr id="9" name="图片 8" descr="徽标&#10;&#10;描述已自动生成">
            <a:extLst>
              <a:ext uri="{FF2B5EF4-FFF2-40B4-BE49-F238E27FC236}">
                <a16:creationId xmlns:a16="http://schemas.microsoft.com/office/drawing/2014/main" id="{4BF160C1-70BD-0920-9BF6-E457DB0574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7932" y="-330200"/>
            <a:ext cx="1484068" cy="2125696"/>
          </a:xfrm>
          <a:prstGeom prst="rect">
            <a:avLst/>
          </a:prstGeom>
        </p:spPr>
      </p:pic>
      <p:cxnSp>
        <p:nvCxnSpPr>
          <p:cNvPr id="12" name="直接连接符 5">
            <a:extLst>
              <a:ext uri="{FF2B5EF4-FFF2-40B4-BE49-F238E27FC236}">
                <a16:creationId xmlns:a16="http://schemas.microsoft.com/office/drawing/2014/main" id="{97D6216E-E7C6-4CB6-2423-56330B5D5B3D}"/>
              </a:ext>
            </a:extLst>
          </p:cNvPr>
          <p:cNvCxnSpPr>
            <a:cxnSpLocks/>
          </p:cNvCxnSpPr>
          <p:nvPr/>
        </p:nvCxnSpPr>
        <p:spPr>
          <a:xfrm>
            <a:off x="423653" y="420205"/>
            <a:ext cx="0" cy="406400"/>
          </a:xfrm>
          <a:prstGeom prst="line">
            <a:avLst/>
          </a:prstGeom>
          <a:ln w="889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984E600-E4FF-D619-C982-BABB399E08D4}"/>
              </a:ext>
            </a:extLst>
          </p:cNvPr>
          <p:cNvSpPr txBox="1"/>
          <p:nvPr/>
        </p:nvSpPr>
        <p:spPr>
          <a:xfrm>
            <a:off x="508000" y="418527"/>
            <a:ext cx="2366746" cy="420564"/>
          </a:xfrm>
          <a:prstGeom prst="rect">
            <a:avLst/>
          </a:prstGeom>
          <a:noFill/>
        </p:spPr>
        <p:txBody>
          <a:bodyPr wrap="square" rtlCol="0">
            <a:spAutoFit/>
          </a:bodyPr>
          <a:lstStyle/>
          <a:p>
            <a:r>
              <a:rPr lang="en-US" altLang="zh-CN"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rPr>
              <a:t>Framework</a:t>
            </a:r>
          </a:p>
        </p:txBody>
      </p:sp>
      <p:sp>
        <p:nvSpPr>
          <p:cNvPr id="22" name="文本框 21">
            <a:extLst>
              <a:ext uri="{FF2B5EF4-FFF2-40B4-BE49-F238E27FC236}">
                <a16:creationId xmlns:a16="http://schemas.microsoft.com/office/drawing/2014/main" id="{7C722DDE-7A4E-47D4-175B-3DB70CA436C0}"/>
              </a:ext>
            </a:extLst>
          </p:cNvPr>
          <p:cNvSpPr txBox="1"/>
          <p:nvPr/>
        </p:nvSpPr>
        <p:spPr>
          <a:xfrm>
            <a:off x="0" y="975909"/>
            <a:ext cx="12191999" cy="461665"/>
          </a:xfrm>
          <a:prstGeom prst="rect">
            <a:avLst/>
          </a:prstGeom>
          <a:noFill/>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Multi-dim Node-Specific Graph Neural Architecture Search</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(MNNAS)</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0787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C98CA-E0AB-BB89-ACA0-E5C2412592F4}"/>
            </a:ext>
          </a:extLst>
        </p:cNvPr>
        <p:cNvGrpSpPr/>
        <p:nvPr/>
      </p:nvGrpSpPr>
      <p:grpSpPr>
        <a:xfrm>
          <a:off x="0" y="0"/>
          <a:ext cx="0" cy="0"/>
          <a:chOff x="0" y="0"/>
          <a:chExt cx="0" cy="0"/>
        </a:xfrm>
      </p:grpSpPr>
      <p:pic>
        <p:nvPicPr>
          <p:cNvPr id="23" name="图片 22">
            <a:extLst>
              <a:ext uri="{FF2B5EF4-FFF2-40B4-BE49-F238E27FC236}">
                <a16:creationId xmlns:a16="http://schemas.microsoft.com/office/drawing/2014/main" id="{AD852F80-028C-D776-5EB9-8D0382840C17}"/>
              </a:ext>
            </a:extLst>
          </p:cNvPr>
          <p:cNvPicPr>
            <a:picLocks noChangeAspect="1"/>
          </p:cNvPicPr>
          <p:nvPr/>
        </p:nvPicPr>
        <p:blipFill>
          <a:blip r:embed="rId3"/>
          <a:stretch>
            <a:fillRect/>
          </a:stretch>
        </p:blipFill>
        <p:spPr>
          <a:xfrm>
            <a:off x="6881163" y="5116732"/>
            <a:ext cx="3013859" cy="838038"/>
          </a:xfrm>
          <a:prstGeom prst="rect">
            <a:avLst/>
          </a:prstGeom>
        </p:spPr>
      </p:pic>
      <p:grpSp>
        <p:nvGrpSpPr>
          <p:cNvPr id="2" name="组合 1">
            <a:extLst>
              <a:ext uri="{FF2B5EF4-FFF2-40B4-BE49-F238E27FC236}">
                <a16:creationId xmlns:a16="http://schemas.microsoft.com/office/drawing/2014/main" id="{5FB47BE0-4D9B-EB82-C929-B66559EF6235}"/>
              </a:ext>
            </a:extLst>
          </p:cNvPr>
          <p:cNvGrpSpPr/>
          <p:nvPr/>
        </p:nvGrpSpPr>
        <p:grpSpPr>
          <a:xfrm>
            <a:off x="0" y="6426197"/>
            <a:ext cx="12192000" cy="644420"/>
            <a:chOff x="-104233" y="6376515"/>
            <a:chExt cx="12192000" cy="682332"/>
          </a:xfrm>
        </p:grpSpPr>
        <p:sp>
          <p:nvSpPr>
            <p:cNvPr id="3" name="矩形 2">
              <a:extLst>
                <a:ext uri="{FF2B5EF4-FFF2-40B4-BE49-F238E27FC236}">
                  <a16:creationId xmlns:a16="http://schemas.microsoft.com/office/drawing/2014/main" id="{3A12983E-1300-BF96-507F-E206789CD1ED}"/>
                </a:ext>
              </a:extLst>
            </p:cNvPr>
            <p:cNvSpPr/>
            <p:nvPr/>
          </p:nvSpPr>
          <p:spPr>
            <a:xfrm>
              <a:off x="-104233" y="6376515"/>
              <a:ext cx="12192000" cy="457203"/>
            </a:xfrm>
            <a:prstGeom prst="rect">
              <a:avLst/>
            </a:prstGeom>
            <a:solidFill>
              <a:srgbClr val="153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4" name="直线连接符 3">
              <a:extLst>
                <a:ext uri="{FF2B5EF4-FFF2-40B4-BE49-F238E27FC236}">
                  <a16:creationId xmlns:a16="http://schemas.microsoft.com/office/drawing/2014/main" id="{2BF2F362-8000-BC92-B462-510DB89AD2A9}"/>
                </a:ext>
              </a:extLst>
            </p:cNvPr>
            <p:cNvCxnSpPr/>
            <p:nvPr/>
          </p:nvCxnSpPr>
          <p:spPr>
            <a:xfrm>
              <a:off x="5991767" y="6448819"/>
              <a:ext cx="0" cy="32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D8891AD5-A4AB-FEFA-4389-134BA3678085}"/>
                </a:ext>
              </a:extLst>
            </p:cNvPr>
            <p:cNvSpPr txBox="1"/>
            <p:nvPr/>
          </p:nvSpPr>
          <p:spPr>
            <a:xfrm>
              <a:off x="629055" y="6439669"/>
              <a:ext cx="1883501" cy="358471"/>
            </a:xfrm>
            <a:prstGeom prst="rect">
              <a:avLst/>
            </a:prstGeom>
            <a:noFill/>
          </p:spPr>
          <p:txBody>
            <a:bodyPr wrap="square" rtlCol="0">
              <a:spAutoFit/>
            </a:bodyPr>
            <a:lstStyle/>
            <a:p>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Introduction</a:t>
              </a: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D3DED235-563A-121F-D2C6-2EAF8D03BD96}"/>
                </a:ext>
              </a:extLst>
            </p:cNvPr>
            <p:cNvSpPr txBox="1"/>
            <p:nvPr/>
          </p:nvSpPr>
          <p:spPr>
            <a:xfrm>
              <a:off x="8980121" y="6439669"/>
              <a:ext cx="3051519" cy="619178"/>
            </a:xfrm>
            <a:prstGeom prst="rect">
              <a:avLst/>
            </a:prstGeom>
            <a:noFill/>
          </p:spPr>
          <p:txBody>
            <a:bodyPr wrap="square" rtlCol="0">
              <a:spAutoFit/>
            </a:bodyPr>
            <a:lstStyle/>
            <a:p>
              <a:pPr algn="ctr"/>
              <a:r>
                <a:rPr kumimoji="1"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rPr>
                <a:t>Conclusion</a:t>
              </a:r>
            </a:p>
            <a:p>
              <a:pPr algn="ctr"/>
              <a:endParaRPr kumimoji="1"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cxnSp>
        <p:nvCxnSpPr>
          <p:cNvPr id="15" name="直线连接符 14">
            <a:extLst>
              <a:ext uri="{FF2B5EF4-FFF2-40B4-BE49-F238E27FC236}">
                <a16:creationId xmlns:a16="http://schemas.microsoft.com/office/drawing/2014/main" id="{9F3719B9-6902-C286-8D9F-121DE7B250E2}"/>
              </a:ext>
            </a:extLst>
          </p:cNvPr>
          <p:cNvCxnSpPr/>
          <p:nvPr/>
        </p:nvCxnSpPr>
        <p:spPr>
          <a:xfrm>
            <a:off x="3048000" y="6485846"/>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579602E-3FC3-3888-11BF-69701FC74E97}"/>
              </a:ext>
            </a:extLst>
          </p:cNvPr>
          <p:cNvSpPr txBox="1"/>
          <p:nvPr/>
        </p:nvSpPr>
        <p:spPr>
          <a:xfrm>
            <a:off x="3048000" y="6485846"/>
            <a:ext cx="2997197" cy="584775"/>
          </a:xfrm>
          <a:prstGeom prst="rect">
            <a:avLst/>
          </a:prstGeom>
          <a:noFill/>
        </p:spPr>
        <p:txBody>
          <a:bodyPr wrap="square" rtlCol="0">
            <a:spAutoFit/>
          </a:bodyPr>
          <a:lstStyle/>
          <a:p>
            <a:pPr algn="ctr"/>
            <a:r>
              <a:rPr kumimoji="1" lang="en-US" altLang="zh-CN" sz="1600" dirty="0">
                <a:solidFill>
                  <a:schemeClr val="bg1"/>
                </a:solidFill>
                <a:latin typeface="Microsoft YaHei" panose="020B0503020204020204" pitchFamily="34" charset="-122"/>
                <a:ea typeface="Microsoft YaHei" panose="020B0503020204020204" pitchFamily="34" charset="-122"/>
              </a:rPr>
              <a:t>Methodology</a:t>
            </a:r>
          </a:p>
          <a:p>
            <a:pPr algn="ct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cxnSp>
        <p:nvCxnSpPr>
          <p:cNvPr id="17" name="直线连接符 16">
            <a:extLst>
              <a:ext uri="{FF2B5EF4-FFF2-40B4-BE49-F238E27FC236}">
                <a16:creationId xmlns:a16="http://schemas.microsoft.com/office/drawing/2014/main" id="{8C2FBE59-6275-158C-8AFB-C5CFD2A5F2BF}"/>
              </a:ext>
            </a:extLst>
          </p:cNvPr>
          <p:cNvCxnSpPr/>
          <p:nvPr/>
        </p:nvCxnSpPr>
        <p:spPr>
          <a:xfrm>
            <a:off x="9093200" y="6515082"/>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5FCA159-023C-145F-6969-01158867B185}"/>
              </a:ext>
            </a:extLst>
          </p:cNvPr>
          <p:cNvSpPr txBox="1"/>
          <p:nvPr/>
        </p:nvSpPr>
        <p:spPr>
          <a:xfrm>
            <a:off x="6770490" y="6485846"/>
            <a:ext cx="1639375" cy="338554"/>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Experiments</a:t>
            </a:r>
          </a:p>
        </p:txBody>
      </p:sp>
      <p:pic>
        <p:nvPicPr>
          <p:cNvPr id="9" name="图片 8" descr="徽标&#10;&#10;描述已自动生成">
            <a:extLst>
              <a:ext uri="{FF2B5EF4-FFF2-40B4-BE49-F238E27FC236}">
                <a16:creationId xmlns:a16="http://schemas.microsoft.com/office/drawing/2014/main" id="{5A566B8F-FB5A-4189-2A27-7875BC5A5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7932" y="-330200"/>
            <a:ext cx="1484068" cy="2125696"/>
          </a:xfrm>
          <a:prstGeom prst="rect">
            <a:avLst/>
          </a:prstGeom>
        </p:spPr>
      </p:pic>
      <p:cxnSp>
        <p:nvCxnSpPr>
          <p:cNvPr id="12" name="直接连接符 5">
            <a:extLst>
              <a:ext uri="{FF2B5EF4-FFF2-40B4-BE49-F238E27FC236}">
                <a16:creationId xmlns:a16="http://schemas.microsoft.com/office/drawing/2014/main" id="{794E4061-1651-60AF-E7B3-FFED380FFED1}"/>
              </a:ext>
            </a:extLst>
          </p:cNvPr>
          <p:cNvCxnSpPr>
            <a:cxnSpLocks/>
          </p:cNvCxnSpPr>
          <p:nvPr/>
        </p:nvCxnSpPr>
        <p:spPr>
          <a:xfrm>
            <a:off x="423653" y="420205"/>
            <a:ext cx="0" cy="406400"/>
          </a:xfrm>
          <a:prstGeom prst="line">
            <a:avLst/>
          </a:prstGeom>
          <a:ln w="889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FDB66A0-56BD-5296-D39C-B5EB5E4B292B}"/>
              </a:ext>
            </a:extLst>
          </p:cNvPr>
          <p:cNvSpPr txBox="1"/>
          <p:nvPr/>
        </p:nvSpPr>
        <p:spPr>
          <a:xfrm>
            <a:off x="508000" y="418527"/>
            <a:ext cx="2366746" cy="420564"/>
          </a:xfrm>
          <a:prstGeom prst="rect">
            <a:avLst/>
          </a:prstGeom>
          <a:noFill/>
        </p:spPr>
        <p:txBody>
          <a:bodyPr wrap="square" rtlCol="0">
            <a:spAutoFit/>
          </a:bodyPr>
          <a:lstStyle/>
          <a:p>
            <a:r>
              <a:rPr lang="en-US" altLang="zh-CN"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rPr>
              <a:t>Encoder</a:t>
            </a:r>
          </a:p>
        </p:txBody>
      </p:sp>
      <p:sp>
        <p:nvSpPr>
          <p:cNvPr id="6" name="文本框 5">
            <a:extLst>
              <a:ext uri="{FF2B5EF4-FFF2-40B4-BE49-F238E27FC236}">
                <a16:creationId xmlns:a16="http://schemas.microsoft.com/office/drawing/2014/main" id="{DC3B58C5-1EDA-2C7D-7BD2-0CCE7B50F438}"/>
              </a:ext>
            </a:extLst>
          </p:cNvPr>
          <p:cNvSpPr txBox="1"/>
          <p:nvPr/>
        </p:nvSpPr>
        <p:spPr>
          <a:xfrm>
            <a:off x="423653" y="1108678"/>
            <a:ext cx="10727266" cy="5016758"/>
          </a:xfrm>
          <a:prstGeom prst="rect">
            <a:avLst/>
          </a:prstGeom>
          <a:noFill/>
        </p:spPr>
        <p:txBody>
          <a:bodyPr wrap="square">
            <a:spAutoFit/>
          </a:bodyPr>
          <a:lstStyle/>
          <a:p>
            <a:pPr>
              <a:buNone/>
            </a:pPr>
            <a:r>
              <a:rPr lang="en-US" altLang="zh-CN" sz="3200" b="1" dirty="0">
                <a:latin typeface="Times New Roman" panose="02020603050405020304" pitchFamily="18" charset="0"/>
                <a:cs typeface="Times New Roman" panose="02020603050405020304" pitchFamily="18" charset="0"/>
              </a:rPr>
              <a:t>Disentangled Mapping Encoder</a:t>
            </a:r>
          </a:p>
          <a:p>
            <a:pPr>
              <a:buNone/>
            </a:pPr>
            <a:endParaRPr lang="en-US" altLang="zh-CN" sz="24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 Injects </a:t>
            </a:r>
            <a:r>
              <a:rPr lang="en-US" altLang="zh-CN" sz="2400" b="1" dirty="0">
                <a:latin typeface="Times New Roman" panose="02020603050405020304" pitchFamily="18" charset="0"/>
                <a:cs typeface="Times New Roman" panose="02020603050405020304" pitchFamily="18" charset="0"/>
              </a:rPr>
              <a:t>global context</a:t>
            </a:r>
            <a:r>
              <a:rPr lang="en-US" altLang="zh-CN" sz="2400" dirty="0">
                <a:latin typeface="Times New Roman" panose="02020603050405020304" pitchFamily="18" charset="0"/>
                <a:cs typeface="Times New Roman" panose="02020603050405020304" pitchFamily="18" charset="0"/>
              </a:rPr>
              <a:t> by combining local features with graph-wide averages:</a:t>
            </a:r>
          </a:p>
          <a:p>
            <a:pPr>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 Maps each candidate operation to a </a:t>
            </a:r>
            <a:r>
              <a:rPr lang="en-US" altLang="zh-CN" sz="2400" b="1" dirty="0">
                <a:latin typeface="Times New Roman" panose="02020603050405020304" pitchFamily="18" charset="0"/>
                <a:cs typeface="Times New Roman" panose="02020603050405020304" pitchFamily="18" charset="0"/>
              </a:rPr>
              <a:t>learnable node-specific embedding</a:t>
            </a:r>
            <a:r>
              <a:rPr lang="en-US" altLang="zh-CN" sz="24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 Shared mapping</a:t>
            </a:r>
            <a:r>
              <a:rPr lang="en-US" altLang="zh-CN" sz="2400" dirty="0">
                <a:latin typeface="Times New Roman" panose="02020603050405020304" pitchFamily="18" charset="0"/>
                <a:cs typeface="Times New Roman" panose="02020603050405020304" pitchFamily="18" charset="0"/>
              </a:rPr>
              <a:t> across all search dimensions (S-Dims) ensures efficiency.</a:t>
            </a:r>
          </a:p>
          <a:p>
            <a:pPr>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 Applies </a:t>
            </a:r>
            <a:r>
              <a:rPr lang="en-US" altLang="zh-CN" sz="2400" b="1" dirty="0">
                <a:latin typeface="Times New Roman" panose="02020603050405020304" pitchFamily="18" charset="0"/>
                <a:cs typeface="Times New Roman" panose="02020603050405020304" pitchFamily="18" charset="0"/>
              </a:rPr>
              <a:t>cosine regularization</a:t>
            </a:r>
            <a:r>
              <a:rPr lang="en-US" altLang="zh-CN" sz="2400" dirty="0">
                <a:latin typeface="Times New Roman" panose="02020603050405020304" pitchFamily="18" charset="0"/>
                <a:cs typeface="Times New Roman" panose="02020603050405020304" pitchFamily="18" charset="0"/>
              </a:rPr>
              <a:t> to preserve diversity:</a:t>
            </a:r>
          </a:p>
          <a:p>
            <a:pPr>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D959BA87-0721-C3DC-4DAE-A73054273EC4}"/>
              </a:ext>
            </a:extLst>
          </p:cNvPr>
          <p:cNvPicPr>
            <a:picLocks noChangeAspect="1"/>
          </p:cNvPicPr>
          <p:nvPr/>
        </p:nvPicPr>
        <p:blipFill>
          <a:blip r:embed="rId5"/>
          <a:stretch>
            <a:fillRect/>
          </a:stretch>
        </p:blipFill>
        <p:spPr>
          <a:xfrm>
            <a:off x="3006407" y="2372931"/>
            <a:ext cx="6179186" cy="1067380"/>
          </a:xfrm>
          <a:prstGeom prst="rect">
            <a:avLst/>
          </a:prstGeom>
        </p:spPr>
      </p:pic>
      <p:pic>
        <p:nvPicPr>
          <p:cNvPr id="19" name="图片 18">
            <a:extLst>
              <a:ext uri="{FF2B5EF4-FFF2-40B4-BE49-F238E27FC236}">
                <a16:creationId xmlns:a16="http://schemas.microsoft.com/office/drawing/2014/main" id="{E6C7E734-7BDF-7BB6-9340-A3C23D104A9A}"/>
              </a:ext>
            </a:extLst>
          </p:cNvPr>
          <p:cNvPicPr>
            <a:picLocks noChangeAspect="1"/>
          </p:cNvPicPr>
          <p:nvPr/>
        </p:nvPicPr>
        <p:blipFill>
          <a:blip r:embed="rId6"/>
          <a:stretch>
            <a:fillRect/>
          </a:stretch>
        </p:blipFill>
        <p:spPr>
          <a:xfrm>
            <a:off x="3508433" y="3899204"/>
            <a:ext cx="5175134" cy="589113"/>
          </a:xfrm>
          <a:prstGeom prst="rect">
            <a:avLst/>
          </a:prstGeom>
        </p:spPr>
      </p:pic>
    </p:spTree>
    <p:extLst>
      <p:ext uri="{BB962C8B-B14F-4D97-AF65-F5344CB8AC3E}">
        <p14:creationId xmlns:p14="http://schemas.microsoft.com/office/powerpoint/2010/main" val="2955361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7F324-EB0D-0C81-38F7-D1FA19BD44E9}"/>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B0AD454B-E674-5726-3349-ED476FEA1ABE}"/>
              </a:ext>
            </a:extLst>
          </p:cNvPr>
          <p:cNvGrpSpPr/>
          <p:nvPr/>
        </p:nvGrpSpPr>
        <p:grpSpPr>
          <a:xfrm>
            <a:off x="0" y="6426197"/>
            <a:ext cx="12192000" cy="644420"/>
            <a:chOff x="-104233" y="6376515"/>
            <a:chExt cx="12192000" cy="682332"/>
          </a:xfrm>
        </p:grpSpPr>
        <p:sp>
          <p:nvSpPr>
            <p:cNvPr id="3" name="矩形 2">
              <a:extLst>
                <a:ext uri="{FF2B5EF4-FFF2-40B4-BE49-F238E27FC236}">
                  <a16:creationId xmlns:a16="http://schemas.microsoft.com/office/drawing/2014/main" id="{8FB39806-8640-6660-501B-84BC8F0A186E}"/>
                </a:ext>
              </a:extLst>
            </p:cNvPr>
            <p:cNvSpPr/>
            <p:nvPr/>
          </p:nvSpPr>
          <p:spPr>
            <a:xfrm>
              <a:off x="-104233" y="6376515"/>
              <a:ext cx="12192000" cy="457203"/>
            </a:xfrm>
            <a:prstGeom prst="rect">
              <a:avLst/>
            </a:prstGeom>
            <a:solidFill>
              <a:srgbClr val="153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4" name="直线连接符 3">
              <a:extLst>
                <a:ext uri="{FF2B5EF4-FFF2-40B4-BE49-F238E27FC236}">
                  <a16:creationId xmlns:a16="http://schemas.microsoft.com/office/drawing/2014/main" id="{223E8A21-70A1-6C5F-46E0-BB86301558AE}"/>
                </a:ext>
              </a:extLst>
            </p:cNvPr>
            <p:cNvCxnSpPr/>
            <p:nvPr/>
          </p:nvCxnSpPr>
          <p:spPr>
            <a:xfrm>
              <a:off x="5991767" y="6448819"/>
              <a:ext cx="0" cy="32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41B9253D-5470-599B-1DDE-196EFA31E804}"/>
                </a:ext>
              </a:extLst>
            </p:cNvPr>
            <p:cNvSpPr txBox="1"/>
            <p:nvPr/>
          </p:nvSpPr>
          <p:spPr>
            <a:xfrm>
              <a:off x="629055" y="6439669"/>
              <a:ext cx="1883501" cy="358471"/>
            </a:xfrm>
            <a:prstGeom prst="rect">
              <a:avLst/>
            </a:prstGeom>
            <a:noFill/>
          </p:spPr>
          <p:txBody>
            <a:bodyPr wrap="square" rtlCol="0">
              <a:spAutoFit/>
            </a:bodyPr>
            <a:lstStyle/>
            <a:p>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Introduction</a:t>
              </a: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06BC3C73-1A64-DAD3-3B34-171AC8632006}"/>
                </a:ext>
              </a:extLst>
            </p:cNvPr>
            <p:cNvSpPr txBox="1"/>
            <p:nvPr/>
          </p:nvSpPr>
          <p:spPr>
            <a:xfrm>
              <a:off x="8980121" y="6439669"/>
              <a:ext cx="3051519" cy="619178"/>
            </a:xfrm>
            <a:prstGeom prst="rect">
              <a:avLst/>
            </a:prstGeom>
            <a:noFill/>
          </p:spPr>
          <p:txBody>
            <a:bodyPr wrap="square" rtlCol="0">
              <a:spAutoFit/>
            </a:bodyPr>
            <a:lstStyle/>
            <a:p>
              <a:pPr algn="ctr"/>
              <a:r>
                <a:rPr kumimoji="1"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rPr>
                <a:t>Conclusion</a:t>
              </a:r>
            </a:p>
            <a:p>
              <a:pPr algn="ctr"/>
              <a:endParaRPr kumimoji="1"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cxnSp>
        <p:nvCxnSpPr>
          <p:cNvPr id="15" name="直线连接符 14">
            <a:extLst>
              <a:ext uri="{FF2B5EF4-FFF2-40B4-BE49-F238E27FC236}">
                <a16:creationId xmlns:a16="http://schemas.microsoft.com/office/drawing/2014/main" id="{3219A969-E923-87A2-28DC-A08AB44BC42D}"/>
              </a:ext>
            </a:extLst>
          </p:cNvPr>
          <p:cNvCxnSpPr/>
          <p:nvPr/>
        </p:nvCxnSpPr>
        <p:spPr>
          <a:xfrm>
            <a:off x="3048000" y="6485846"/>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DA8B765-E2EF-5BF8-1C59-D25BF7D4DFAE}"/>
              </a:ext>
            </a:extLst>
          </p:cNvPr>
          <p:cNvSpPr txBox="1"/>
          <p:nvPr/>
        </p:nvSpPr>
        <p:spPr>
          <a:xfrm>
            <a:off x="3048000" y="6485846"/>
            <a:ext cx="2997197" cy="584775"/>
          </a:xfrm>
          <a:prstGeom prst="rect">
            <a:avLst/>
          </a:prstGeom>
          <a:noFill/>
        </p:spPr>
        <p:txBody>
          <a:bodyPr wrap="square" rtlCol="0">
            <a:spAutoFit/>
          </a:bodyPr>
          <a:lstStyle/>
          <a:p>
            <a:pPr algn="ctr"/>
            <a:r>
              <a:rPr kumimoji="1" lang="en-US" altLang="zh-CN" sz="1600" dirty="0">
                <a:solidFill>
                  <a:schemeClr val="bg1"/>
                </a:solidFill>
                <a:latin typeface="Microsoft YaHei" panose="020B0503020204020204" pitchFamily="34" charset="-122"/>
                <a:ea typeface="Microsoft YaHei" panose="020B0503020204020204" pitchFamily="34" charset="-122"/>
              </a:rPr>
              <a:t>Methodology</a:t>
            </a:r>
          </a:p>
          <a:p>
            <a:pPr algn="ct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cxnSp>
        <p:nvCxnSpPr>
          <p:cNvPr id="17" name="直线连接符 16">
            <a:extLst>
              <a:ext uri="{FF2B5EF4-FFF2-40B4-BE49-F238E27FC236}">
                <a16:creationId xmlns:a16="http://schemas.microsoft.com/office/drawing/2014/main" id="{BB9EEC21-FBE9-A262-C93F-3897619A1A39}"/>
              </a:ext>
            </a:extLst>
          </p:cNvPr>
          <p:cNvCxnSpPr/>
          <p:nvPr/>
        </p:nvCxnSpPr>
        <p:spPr>
          <a:xfrm>
            <a:off x="9093200" y="6515082"/>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7042E5F-FCFC-6F92-399B-635C00FF1EDA}"/>
              </a:ext>
            </a:extLst>
          </p:cNvPr>
          <p:cNvSpPr txBox="1"/>
          <p:nvPr/>
        </p:nvSpPr>
        <p:spPr>
          <a:xfrm>
            <a:off x="6770490" y="6485846"/>
            <a:ext cx="1639375" cy="338554"/>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Experiments</a:t>
            </a:r>
          </a:p>
        </p:txBody>
      </p:sp>
      <p:pic>
        <p:nvPicPr>
          <p:cNvPr id="9" name="图片 8" descr="徽标&#10;&#10;描述已自动生成">
            <a:extLst>
              <a:ext uri="{FF2B5EF4-FFF2-40B4-BE49-F238E27FC236}">
                <a16:creationId xmlns:a16="http://schemas.microsoft.com/office/drawing/2014/main" id="{EAC3A786-04F7-CCBE-CC65-E8A612E46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932" y="-330200"/>
            <a:ext cx="1484068" cy="2125696"/>
          </a:xfrm>
          <a:prstGeom prst="rect">
            <a:avLst/>
          </a:prstGeom>
        </p:spPr>
      </p:pic>
      <p:cxnSp>
        <p:nvCxnSpPr>
          <p:cNvPr id="12" name="直接连接符 5">
            <a:extLst>
              <a:ext uri="{FF2B5EF4-FFF2-40B4-BE49-F238E27FC236}">
                <a16:creationId xmlns:a16="http://schemas.microsoft.com/office/drawing/2014/main" id="{4D97E252-EFDE-8D26-1A72-00CC32B3D7B7}"/>
              </a:ext>
            </a:extLst>
          </p:cNvPr>
          <p:cNvCxnSpPr>
            <a:cxnSpLocks/>
          </p:cNvCxnSpPr>
          <p:nvPr/>
        </p:nvCxnSpPr>
        <p:spPr>
          <a:xfrm>
            <a:off x="423653" y="420205"/>
            <a:ext cx="0" cy="406400"/>
          </a:xfrm>
          <a:prstGeom prst="line">
            <a:avLst/>
          </a:prstGeom>
          <a:ln w="889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28E3DDF-F74E-C1BF-FD76-5F7E92094BF2}"/>
              </a:ext>
            </a:extLst>
          </p:cNvPr>
          <p:cNvSpPr txBox="1"/>
          <p:nvPr/>
        </p:nvSpPr>
        <p:spPr>
          <a:xfrm>
            <a:off x="507999" y="418527"/>
            <a:ext cx="3487053" cy="420564"/>
          </a:xfrm>
          <a:prstGeom prst="rect">
            <a:avLst/>
          </a:prstGeom>
          <a:noFill/>
        </p:spPr>
        <p:txBody>
          <a:bodyPr wrap="square" rtlCol="0">
            <a:spAutoFit/>
          </a:bodyPr>
          <a:lstStyle/>
          <a:p>
            <a:r>
              <a:rPr lang="en-US" altLang="zh-CN"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rPr>
              <a:t>Architecture Search</a:t>
            </a:r>
          </a:p>
        </p:txBody>
      </p:sp>
      <p:sp>
        <p:nvSpPr>
          <p:cNvPr id="19" name="文本框 18">
            <a:extLst>
              <a:ext uri="{FF2B5EF4-FFF2-40B4-BE49-F238E27FC236}">
                <a16:creationId xmlns:a16="http://schemas.microsoft.com/office/drawing/2014/main" id="{8BF579F5-EB5D-C06F-9D3C-CFBC3BDA7E29}"/>
              </a:ext>
            </a:extLst>
          </p:cNvPr>
          <p:cNvSpPr txBox="1"/>
          <p:nvPr/>
        </p:nvSpPr>
        <p:spPr>
          <a:xfrm>
            <a:off x="426142" y="1015804"/>
            <a:ext cx="8534400" cy="4585871"/>
          </a:xfrm>
          <a:prstGeom prst="rect">
            <a:avLst/>
          </a:prstGeom>
          <a:noFill/>
        </p:spPr>
        <p:txBody>
          <a:bodyPr wrap="square">
            <a:spAutoFit/>
          </a:bodyPr>
          <a:lstStyle/>
          <a:p>
            <a:pPr>
              <a:buNone/>
            </a:pPr>
            <a:r>
              <a:rPr lang="en-US" altLang="zh-CN" sz="3200" b="1" dirty="0">
                <a:latin typeface="Times New Roman" panose="02020603050405020304" pitchFamily="18" charset="0"/>
                <a:cs typeface="Times New Roman" panose="02020603050405020304" pitchFamily="18" charset="0"/>
              </a:rPr>
              <a:t>Multi-Dim Architecture: Link Pattern Encoder</a:t>
            </a:r>
          </a:p>
          <a:p>
            <a:pPr>
              <a:buNone/>
            </a:pPr>
            <a:endParaRPr lang="en-US" altLang="zh-CN" sz="20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 Motivation</a:t>
            </a:r>
            <a:r>
              <a:rPr lang="en-US" altLang="zh-CN" sz="2000" dirty="0">
                <a:latin typeface="Times New Roman" panose="02020603050405020304" pitchFamily="18" charset="0"/>
                <a:cs typeface="Times New Roman" panose="02020603050405020304" pitchFamily="18" charset="0"/>
              </a:rPr>
              <a:t>: Generalizing to OOD graphs requires modeling both </a:t>
            </a:r>
            <a:r>
              <a:rPr lang="en-US" altLang="zh-CN" sz="2000" b="1" dirty="0">
                <a:latin typeface="Times New Roman" panose="02020603050405020304" pitchFamily="18" charset="0"/>
                <a:cs typeface="Times New Roman" panose="02020603050405020304" pitchFamily="18" charset="0"/>
              </a:rPr>
              <a:t>node-level structure</a:t>
            </a:r>
            <a:r>
              <a:rPr lang="en-US" altLang="zh-CN" sz="2000" dirty="0">
                <a:latin typeface="Times New Roman" panose="02020603050405020304" pitchFamily="18" charset="0"/>
                <a:cs typeface="Times New Roman" panose="02020603050405020304" pitchFamily="18" charset="0"/>
              </a:rPr>
              <a:t> and </a:t>
            </a:r>
            <a:r>
              <a:rPr lang="en-US" altLang="zh-CN" sz="2000" b="1" dirty="0">
                <a:latin typeface="Times New Roman" panose="02020603050405020304" pitchFamily="18" charset="0"/>
                <a:cs typeface="Times New Roman" panose="02020603050405020304" pitchFamily="18" charset="0"/>
              </a:rPr>
              <a:t>global graph properties</a:t>
            </a:r>
            <a:r>
              <a:rPr lang="en-US" altLang="zh-CN" sz="20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 Power Law Distribution</a:t>
            </a:r>
            <a:r>
              <a:rPr lang="en-US" altLang="zh-CN" sz="2000" dirty="0">
                <a:latin typeface="Times New Roman" panose="02020603050405020304" pitchFamily="18" charset="0"/>
                <a:cs typeface="Times New Roman" panose="02020603050405020304" pitchFamily="18" charset="0"/>
              </a:rPr>
              <a:t>:</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High-degree hubs vs. long-tail nodes require different aggregation strategies.</a:t>
            </a:r>
          </a:p>
          <a:p>
            <a:endParaRPr lang="en-US" altLang="zh-C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Assortativity</a:t>
            </a:r>
            <a:r>
              <a:rPr lang="en-US" altLang="zh-CN" sz="2000"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Measures how similar connected nodes are in degree:</a:t>
            </a: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Encoder Input</a:t>
            </a:r>
            <a:r>
              <a:rPr lang="en-US" altLang="zh-CN" sz="2000" dirty="0">
                <a:latin typeface="Times New Roman" panose="02020603050405020304" pitchFamily="18" charset="0"/>
                <a:cs typeface="Times New Roman" panose="02020603050405020304" pitchFamily="18" charset="0"/>
              </a:rPr>
              <a:t>:</a:t>
            </a:r>
          </a:p>
        </p:txBody>
      </p:sp>
      <p:pic>
        <p:nvPicPr>
          <p:cNvPr id="21" name="图片 20">
            <a:extLst>
              <a:ext uri="{FF2B5EF4-FFF2-40B4-BE49-F238E27FC236}">
                <a16:creationId xmlns:a16="http://schemas.microsoft.com/office/drawing/2014/main" id="{A74DF9A3-FA3F-1090-F2CE-DE470AEB13E4}"/>
              </a:ext>
            </a:extLst>
          </p:cNvPr>
          <p:cNvPicPr>
            <a:picLocks noChangeAspect="1"/>
          </p:cNvPicPr>
          <p:nvPr/>
        </p:nvPicPr>
        <p:blipFill>
          <a:blip r:embed="rId4"/>
          <a:stretch>
            <a:fillRect/>
          </a:stretch>
        </p:blipFill>
        <p:spPr>
          <a:xfrm>
            <a:off x="3353037" y="2727475"/>
            <a:ext cx="1653966" cy="381007"/>
          </a:xfrm>
          <a:prstGeom prst="rect">
            <a:avLst/>
          </a:prstGeom>
        </p:spPr>
      </p:pic>
      <p:pic>
        <p:nvPicPr>
          <p:cNvPr id="23" name="图片 22">
            <a:extLst>
              <a:ext uri="{FF2B5EF4-FFF2-40B4-BE49-F238E27FC236}">
                <a16:creationId xmlns:a16="http://schemas.microsoft.com/office/drawing/2014/main" id="{A31CAD37-5E86-6BF0-AE5E-A13A6C538B14}"/>
              </a:ext>
            </a:extLst>
          </p:cNvPr>
          <p:cNvPicPr>
            <a:picLocks noChangeAspect="1"/>
          </p:cNvPicPr>
          <p:nvPr/>
        </p:nvPicPr>
        <p:blipFill>
          <a:blip r:embed="rId5"/>
          <a:stretch>
            <a:fillRect/>
          </a:stretch>
        </p:blipFill>
        <p:spPr>
          <a:xfrm>
            <a:off x="2923145" y="4441829"/>
            <a:ext cx="2513749" cy="689893"/>
          </a:xfrm>
          <a:prstGeom prst="rect">
            <a:avLst/>
          </a:prstGeom>
        </p:spPr>
      </p:pic>
      <p:pic>
        <p:nvPicPr>
          <p:cNvPr id="25" name="图片 24">
            <a:extLst>
              <a:ext uri="{FF2B5EF4-FFF2-40B4-BE49-F238E27FC236}">
                <a16:creationId xmlns:a16="http://schemas.microsoft.com/office/drawing/2014/main" id="{FE957499-8824-9B40-7283-A4ECC38C09CE}"/>
              </a:ext>
            </a:extLst>
          </p:cNvPr>
          <p:cNvPicPr>
            <a:picLocks noChangeAspect="1"/>
          </p:cNvPicPr>
          <p:nvPr/>
        </p:nvPicPr>
        <p:blipFill>
          <a:blip r:embed="rId6"/>
          <a:stretch>
            <a:fillRect/>
          </a:stretch>
        </p:blipFill>
        <p:spPr>
          <a:xfrm>
            <a:off x="2454165" y="5226322"/>
            <a:ext cx="4184865" cy="869995"/>
          </a:xfrm>
          <a:prstGeom prst="rect">
            <a:avLst/>
          </a:prstGeom>
        </p:spPr>
      </p:pic>
      <p:pic>
        <p:nvPicPr>
          <p:cNvPr id="27" name="图片 26">
            <a:extLst>
              <a:ext uri="{FF2B5EF4-FFF2-40B4-BE49-F238E27FC236}">
                <a16:creationId xmlns:a16="http://schemas.microsoft.com/office/drawing/2014/main" id="{7EDF6A9B-EB31-DBFF-EBA4-C760CB141EAF}"/>
              </a:ext>
            </a:extLst>
          </p:cNvPr>
          <p:cNvPicPr>
            <a:picLocks noChangeAspect="1"/>
          </p:cNvPicPr>
          <p:nvPr/>
        </p:nvPicPr>
        <p:blipFill>
          <a:blip r:embed="rId7"/>
          <a:stretch>
            <a:fillRect/>
          </a:stretch>
        </p:blipFill>
        <p:spPr>
          <a:xfrm>
            <a:off x="9543005" y="1176658"/>
            <a:ext cx="1638834" cy="1607469"/>
          </a:xfrm>
          <a:prstGeom prst="rect">
            <a:avLst/>
          </a:prstGeom>
        </p:spPr>
      </p:pic>
      <p:pic>
        <p:nvPicPr>
          <p:cNvPr id="29" name="图片 28">
            <a:extLst>
              <a:ext uri="{FF2B5EF4-FFF2-40B4-BE49-F238E27FC236}">
                <a16:creationId xmlns:a16="http://schemas.microsoft.com/office/drawing/2014/main" id="{08E7F6AA-7909-127E-7328-57427BD3C7C7}"/>
              </a:ext>
            </a:extLst>
          </p:cNvPr>
          <p:cNvPicPr>
            <a:picLocks noChangeAspect="1"/>
          </p:cNvPicPr>
          <p:nvPr/>
        </p:nvPicPr>
        <p:blipFill>
          <a:blip r:embed="rId8"/>
          <a:stretch>
            <a:fillRect/>
          </a:stretch>
        </p:blipFill>
        <p:spPr>
          <a:xfrm>
            <a:off x="9476912" y="2804914"/>
            <a:ext cx="1670200" cy="1607469"/>
          </a:xfrm>
          <a:prstGeom prst="rect">
            <a:avLst/>
          </a:prstGeom>
        </p:spPr>
      </p:pic>
      <p:pic>
        <p:nvPicPr>
          <p:cNvPr id="31" name="图片 30">
            <a:extLst>
              <a:ext uri="{FF2B5EF4-FFF2-40B4-BE49-F238E27FC236}">
                <a16:creationId xmlns:a16="http://schemas.microsoft.com/office/drawing/2014/main" id="{E8CE339D-CD3E-5360-24C0-4DD7C55441E6}"/>
              </a:ext>
            </a:extLst>
          </p:cNvPr>
          <p:cNvPicPr>
            <a:picLocks noChangeAspect="1"/>
          </p:cNvPicPr>
          <p:nvPr/>
        </p:nvPicPr>
        <p:blipFill>
          <a:blip r:embed="rId9"/>
          <a:stretch>
            <a:fillRect/>
          </a:stretch>
        </p:blipFill>
        <p:spPr>
          <a:xfrm>
            <a:off x="9457210" y="4470246"/>
            <a:ext cx="1685882" cy="1607469"/>
          </a:xfrm>
          <a:prstGeom prst="rect">
            <a:avLst/>
          </a:prstGeom>
        </p:spPr>
      </p:pic>
    </p:spTree>
    <p:extLst>
      <p:ext uri="{BB962C8B-B14F-4D97-AF65-F5344CB8AC3E}">
        <p14:creationId xmlns:p14="http://schemas.microsoft.com/office/powerpoint/2010/main" val="3574581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BD4F8-E37D-89A9-9BE4-344555095DA0}"/>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0F81C73D-F7E5-AE19-F727-9CF4A1E26BB5}"/>
              </a:ext>
            </a:extLst>
          </p:cNvPr>
          <p:cNvGrpSpPr/>
          <p:nvPr/>
        </p:nvGrpSpPr>
        <p:grpSpPr>
          <a:xfrm>
            <a:off x="0" y="6426197"/>
            <a:ext cx="12192000" cy="644420"/>
            <a:chOff x="-104233" y="6376515"/>
            <a:chExt cx="12192000" cy="682332"/>
          </a:xfrm>
        </p:grpSpPr>
        <p:sp>
          <p:nvSpPr>
            <p:cNvPr id="3" name="矩形 2">
              <a:extLst>
                <a:ext uri="{FF2B5EF4-FFF2-40B4-BE49-F238E27FC236}">
                  <a16:creationId xmlns:a16="http://schemas.microsoft.com/office/drawing/2014/main" id="{EAFE76D2-3844-B447-C421-03ED35156566}"/>
                </a:ext>
              </a:extLst>
            </p:cNvPr>
            <p:cNvSpPr/>
            <p:nvPr/>
          </p:nvSpPr>
          <p:spPr>
            <a:xfrm>
              <a:off x="-104233" y="6376515"/>
              <a:ext cx="12192000" cy="457203"/>
            </a:xfrm>
            <a:prstGeom prst="rect">
              <a:avLst/>
            </a:prstGeom>
            <a:solidFill>
              <a:srgbClr val="153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4" name="直线连接符 3">
              <a:extLst>
                <a:ext uri="{FF2B5EF4-FFF2-40B4-BE49-F238E27FC236}">
                  <a16:creationId xmlns:a16="http://schemas.microsoft.com/office/drawing/2014/main" id="{53E25C9F-034A-7D31-9564-8B353152AB80}"/>
                </a:ext>
              </a:extLst>
            </p:cNvPr>
            <p:cNvCxnSpPr/>
            <p:nvPr/>
          </p:nvCxnSpPr>
          <p:spPr>
            <a:xfrm>
              <a:off x="5991767" y="6448819"/>
              <a:ext cx="0" cy="32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630CF5A-4A9E-5D83-BEF6-86D768E87DF7}"/>
                </a:ext>
              </a:extLst>
            </p:cNvPr>
            <p:cNvSpPr txBox="1"/>
            <p:nvPr/>
          </p:nvSpPr>
          <p:spPr>
            <a:xfrm>
              <a:off x="629055" y="6439669"/>
              <a:ext cx="1883501" cy="358471"/>
            </a:xfrm>
            <a:prstGeom prst="rect">
              <a:avLst/>
            </a:prstGeom>
            <a:noFill/>
          </p:spPr>
          <p:txBody>
            <a:bodyPr wrap="square" rtlCol="0">
              <a:spAutoFit/>
            </a:bodyPr>
            <a:lstStyle/>
            <a:p>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Introduction</a:t>
              </a: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73A5576F-5B4D-7D5A-5A26-B90EF731913F}"/>
                </a:ext>
              </a:extLst>
            </p:cNvPr>
            <p:cNvSpPr txBox="1"/>
            <p:nvPr/>
          </p:nvSpPr>
          <p:spPr>
            <a:xfrm>
              <a:off x="8980121" y="6439669"/>
              <a:ext cx="3051519" cy="619178"/>
            </a:xfrm>
            <a:prstGeom prst="rect">
              <a:avLst/>
            </a:prstGeom>
            <a:noFill/>
          </p:spPr>
          <p:txBody>
            <a:bodyPr wrap="square" rtlCol="0">
              <a:spAutoFit/>
            </a:bodyPr>
            <a:lstStyle/>
            <a:p>
              <a:pPr algn="ctr"/>
              <a:r>
                <a:rPr kumimoji="1"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rPr>
                <a:t>Conclusion</a:t>
              </a:r>
            </a:p>
            <a:p>
              <a:pPr algn="ctr"/>
              <a:endParaRPr kumimoji="1"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cxnSp>
        <p:nvCxnSpPr>
          <p:cNvPr id="15" name="直线连接符 14">
            <a:extLst>
              <a:ext uri="{FF2B5EF4-FFF2-40B4-BE49-F238E27FC236}">
                <a16:creationId xmlns:a16="http://schemas.microsoft.com/office/drawing/2014/main" id="{D94D970B-622B-CBB0-16DD-1E1BFA1AFF74}"/>
              </a:ext>
            </a:extLst>
          </p:cNvPr>
          <p:cNvCxnSpPr/>
          <p:nvPr/>
        </p:nvCxnSpPr>
        <p:spPr>
          <a:xfrm>
            <a:off x="3048000" y="6485846"/>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F141085-9F99-0585-622E-51EDE457FFDB}"/>
              </a:ext>
            </a:extLst>
          </p:cNvPr>
          <p:cNvSpPr txBox="1"/>
          <p:nvPr/>
        </p:nvSpPr>
        <p:spPr>
          <a:xfrm>
            <a:off x="3048000" y="6485846"/>
            <a:ext cx="2997197" cy="584775"/>
          </a:xfrm>
          <a:prstGeom prst="rect">
            <a:avLst/>
          </a:prstGeom>
          <a:noFill/>
        </p:spPr>
        <p:txBody>
          <a:bodyPr wrap="square" rtlCol="0">
            <a:spAutoFit/>
          </a:bodyPr>
          <a:lstStyle/>
          <a:p>
            <a:pPr algn="ctr"/>
            <a:r>
              <a:rPr kumimoji="1" lang="en-US" altLang="zh-CN" sz="1600" dirty="0">
                <a:solidFill>
                  <a:schemeClr val="bg1"/>
                </a:solidFill>
                <a:latin typeface="Microsoft YaHei" panose="020B0503020204020204" pitchFamily="34" charset="-122"/>
                <a:ea typeface="Microsoft YaHei" panose="020B0503020204020204" pitchFamily="34" charset="-122"/>
              </a:rPr>
              <a:t>Methodology</a:t>
            </a:r>
          </a:p>
          <a:p>
            <a:pPr algn="ct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cxnSp>
        <p:nvCxnSpPr>
          <p:cNvPr id="17" name="直线连接符 16">
            <a:extLst>
              <a:ext uri="{FF2B5EF4-FFF2-40B4-BE49-F238E27FC236}">
                <a16:creationId xmlns:a16="http://schemas.microsoft.com/office/drawing/2014/main" id="{31B778E0-E36F-5571-BAF8-96F6B77FB488}"/>
              </a:ext>
            </a:extLst>
          </p:cNvPr>
          <p:cNvCxnSpPr/>
          <p:nvPr/>
        </p:nvCxnSpPr>
        <p:spPr>
          <a:xfrm>
            <a:off x="9093200" y="6515082"/>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D216E5CC-0CC3-C19B-EE93-1338CC177B7B}"/>
              </a:ext>
            </a:extLst>
          </p:cNvPr>
          <p:cNvSpPr txBox="1"/>
          <p:nvPr/>
        </p:nvSpPr>
        <p:spPr>
          <a:xfrm>
            <a:off x="6770490" y="6485846"/>
            <a:ext cx="1639375" cy="338554"/>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Experiments</a:t>
            </a:r>
          </a:p>
        </p:txBody>
      </p:sp>
      <p:pic>
        <p:nvPicPr>
          <p:cNvPr id="9" name="图片 8" descr="徽标&#10;&#10;描述已自动生成">
            <a:extLst>
              <a:ext uri="{FF2B5EF4-FFF2-40B4-BE49-F238E27FC236}">
                <a16:creationId xmlns:a16="http://schemas.microsoft.com/office/drawing/2014/main" id="{4128DF45-8B24-E180-5E97-15C15D38A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932" y="-330200"/>
            <a:ext cx="1484068" cy="2125696"/>
          </a:xfrm>
          <a:prstGeom prst="rect">
            <a:avLst/>
          </a:prstGeom>
        </p:spPr>
      </p:pic>
      <p:cxnSp>
        <p:nvCxnSpPr>
          <p:cNvPr id="12" name="直接连接符 5">
            <a:extLst>
              <a:ext uri="{FF2B5EF4-FFF2-40B4-BE49-F238E27FC236}">
                <a16:creationId xmlns:a16="http://schemas.microsoft.com/office/drawing/2014/main" id="{910EC5C7-5399-1998-245E-CEE0D62736FF}"/>
              </a:ext>
            </a:extLst>
          </p:cNvPr>
          <p:cNvCxnSpPr>
            <a:cxnSpLocks/>
          </p:cNvCxnSpPr>
          <p:nvPr/>
        </p:nvCxnSpPr>
        <p:spPr>
          <a:xfrm>
            <a:off x="423653" y="420205"/>
            <a:ext cx="0" cy="406400"/>
          </a:xfrm>
          <a:prstGeom prst="line">
            <a:avLst/>
          </a:prstGeom>
          <a:ln w="889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3E74F3C-6FD3-028D-2424-9D2536B808DD}"/>
              </a:ext>
            </a:extLst>
          </p:cNvPr>
          <p:cNvSpPr txBox="1"/>
          <p:nvPr/>
        </p:nvSpPr>
        <p:spPr>
          <a:xfrm>
            <a:off x="507999" y="418527"/>
            <a:ext cx="3056467" cy="420564"/>
          </a:xfrm>
          <a:prstGeom prst="rect">
            <a:avLst/>
          </a:prstGeom>
          <a:noFill/>
        </p:spPr>
        <p:txBody>
          <a:bodyPr wrap="square" rtlCol="0">
            <a:spAutoFit/>
          </a:bodyPr>
          <a:lstStyle/>
          <a:p>
            <a:r>
              <a:rPr lang="en-US" altLang="zh-CN"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rPr>
              <a:t>Architecture Search</a:t>
            </a:r>
          </a:p>
        </p:txBody>
      </p:sp>
      <p:sp>
        <p:nvSpPr>
          <p:cNvPr id="6" name="文本框 5">
            <a:extLst>
              <a:ext uri="{FF2B5EF4-FFF2-40B4-BE49-F238E27FC236}">
                <a16:creationId xmlns:a16="http://schemas.microsoft.com/office/drawing/2014/main" id="{BEE8BBDD-583E-D9A4-0060-026A99D3E3B2}"/>
              </a:ext>
            </a:extLst>
          </p:cNvPr>
          <p:cNvSpPr txBox="1"/>
          <p:nvPr/>
        </p:nvSpPr>
        <p:spPr>
          <a:xfrm>
            <a:off x="423652" y="1105287"/>
            <a:ext cx="11517975" cy="4647426"/>
          </a:xfrm>
          <a:prstGeom prst="rect">
            <a:avLst/>
          </a:prstGeom>
          <a:noFill/>
        </p:spPr>
        <p:txBody>
          <a:bodyPr wrap="square">
            <a:spAutoFit/>
          </a:bodyPr>
          <a:lstStyle/>
          <a:p>
            <a:pPr>
              <a:buNone/>
            </a:pPr>
            <a:r>
              <a:rPr lang="en-US" altLang="zh-CN" sz="3200" b="1" dirty="0">
                <a:latin typeface="Times New Roman" panose="02020603050405020304" pitchFamily="18" charset="0"/>
                <a:cs typeface="Times New Roman" panose="02020603050405020304" pitchFamily="18" charset="0"/>
              </a:rPr>
              <a:t>Multi-Dim Architecture: Adaptive Aggregation Attention</a:t>
            </a:r>
          </a:p>
          <a:p>
            <a:pPr>
              <a:buNone/>
            </a:pPr>
            <a:endParaRPr lang="en-US" altLang="zh-CN" sz="24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 For each node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in S-Dim, compute operation preferences:</a:t>
            </a:r>
          </a:p>
          <a:p>
            <a:pPr>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 Use </a:t>
            </a:r>
            <a:r>
              <a:rPr lang="en-US" altLang="zh-CN" sz="2400" dirty="0" err="1">
                <a:latin typeface="Times New Roman" panose="02020603050405020304" pitchFamily="18" charset="0"/>
                <a:cs typeface="Times New Roman" panose="02020603050405020304" pitchFamily="18" charset="0"/>
              </a:rPr>
              <a:t>softmax</a:t>
            </a:r>
            <a:r>
              <a:rPr lang="en-US" altLang="zh-CN" sz="2400" dirty="0">
                <a:latin typeface="Times New Roman" panose="02020603050405020304" pitchFamily="18" charset="0"/>
                <a:cs typeface="Times New Roman" panose="02020603050405020304" pitchFamily="18" charset="0"/>
              </a:rPr>
              <a:t> to get probabilities over candidate operations:</a:t>
            </a:r>
          </a:p>
          <a:p>
            <a:pPr>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 Attention mechanism aligns operation selection with </a:t>
            </a:r>
            <a:r>
              <a:rPr lang="en-US" altLang="zh-CN" sz="2400" b="1" dirty="0">
                <a:latin typeface="Times New Roman" panose="02020603050405020304" pitchFamily="18" charset="0"/>
                <a:cs typeface="Times New Roman" panose="02020603050405020304" pitchFamily="18" charset="0"/>
              </a:rPr>
              <a:t>topological context</a:t>
            </a:r>
            <a:r>
              <a:rPr lang="en-US" altLang="zh-CN" sz="2400" dirty="0">
                <a:latin typeface="Times New Roman" panose="02020603050405020304" pitchFamily="18" charset="0"/>
                <a:cs typeface="Times New Roman" panose="02020603050405020304" pitchFamily="18" charset="0"/>
              </a:rPr>
              <a:t>, guided by link pattern vector.</a:t>
            </a:r>
          </a:p>
        </p:txBody>
      </p:sp>
      <p:pic>
        <p:nvPicPr>
          <p:cNvPr id="13" name="图片 12">
            <a:extLst>
              <a:ext uri="{FF2B5EF4-FFF2-40B4-BE49-F238E27FC236}">
                <a16:creationId xmlns:a16="http://schemas.microsoft.com/office/drawing/2014/main" id="{9931439E-59A6-8F52-0853-951C0F8AD39A}"/>
              </a:ext>
            </a:extLst>
          </p:cNvPr>
          <p:cNvPicPr>
            <a:picLocks noChangeAspect="1"/>
          </p:cNvPicPr>
          <p:nvPr/>
        </p:nvPicPr>
        <p:blipFill>
          <a:blip r:embed="rId4"/>
          <a:stretch>
            <a:fillRect/>
          </a:stretch>
        </p:blipFill>
        <p:spPr>
          <a:xfrm>
            <a:off x="4935094" y="2501771"/>
            <a:ext cx="2321812" cy="838200"/>
          </a:xfrm>
          <a:prstGeom prst="rect">
            <a:avLst/>
          </a:prstGeom>
        </p:spPr>
      </p:pic>
      <p:pic>
        <p:nvPicPr>
          <p:cNvPr id="19" name="图片 18">
            <a:extLst>
              <a:ext uri="{FF2B5EF4-FFF2-40B4-BE49-F238E27FC236}">
                <a16:creationId xmlns:a16="http://schemas.microsoft.com/office/drawing/2014/main" id="{03CD99B9-172C-4233-F397-6C8928E26542}"/>
              </a:ext>
            </a:extLst>
          </p:cNvPr>
          <p:cNvPicPr>
            <a:picLocks noChangeAspect="1"/>
          </p:cNvPicPr>
          <p:nvPr/>
        </p:nvPicPr>
        <p:blipFill>
          <a:blip r:embed="rId5"/>
          <a:stretch>
            <a:fillRect/>
          </a:stretch>
        </p:blipFill>
        <p:spPr>
          <a:xfrm>
            <a:off x="4746499" y="3937129"/>
            <a:ext cx="2699002" cy="902770"/>
          </a:xfrm>
          <a:prstGeom prst="rect">
            <a:avLst/>
          </a:prstGeom>
        </p:spPr>
      </p:pic>
    </p:spTree>
    <p:extLst>
      <p:ext uri="{BB962C8B-B14F-4D97-AF65-F5344CB8AC3E}">
        <p14:creationId xmlns:p14="http://schemas.microsoft.com/office/powerpoint/2010/main" val="1340398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49A0B-F4C8-B442-3522-3AB43DE5E973}"/>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4A49AEEB-D52C-3FB0-0E4F-20B858818F2D}"/>
              </a:ext>
            </a:extLst>
          </p:cNvPr>
          <p:cNvGrpSpPr/>
          <p:nvPr/>
        </p:nvGrpSpPr>
        <p:grpSpPr>
          <a:xfrm>
            <a:off x="0" y="6426197"/>
            <a:ext cx="12192000" cy="644420"/>
            <a:chOff x="-104233" y="6376515"/>
            <a:chExt cx="12192000" cy="682332"/>
          </a:xfrm>
        </p:grpSpPr>
        <p:sp>
          <p:nvSpPr>
            <p:cNvPr id="3" name="矩形 2">
              <a:extLst>
                <a:ext uri="{FF2B5EF4-FFF2-40B4-BE49-F238E27FC236}">
                  <a16:creationId xmlns:a16="http://schemas.microsoft.com/office/drawing/2014/main" id="{FD877EE7-E8A3-1862-C22F-33B6004DA604}"/>
                </a:ext>
              </a:extLst>
            </p:cNvPr>
            <p:cNvSpPr/>
            <p:nvPr/>
          </p:nvSpPr>
          <p:spPr>
            <a:xfrm>
              <a:off x="-104233" y="6376515"/>
              <a:ext cx="12192000" cy="457203"/>
            </a:xfrm>
            <a:prstGeom prst="rect">
              <a:avLst/>
            </a:prstGeom>
            <a:solidFill>
              <a:srgbClr val="153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4" name="直线连接符 3">
              <a:extLst>
                <a:ext uri="{FF2B5EF4-FFF2-40B4-BE49-F238E27FC236}">
                  <a16:creationId xmlns:a16="http://schemas.microsoft.com/office/drawing/2014/main" id="{EEF89A09-4700-96E1-7D11-A741F837229D}"/>
                </a:ext>
              </a:extLst>
            </p:cNvPr>
            <p:cNvCxnSpPr/>
            <p:nvPr/>
          </p:nvCxnSpPr>
          <p:spPr>
            <a:xfrm>
              <a:off x="5991767" y="6448819"/>
              <a:ext cx="0" cy="32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5983EAA-21AF-3808-6DEE-18A1DF36DCCB}"/>
                </a:ext>
              </a:extLst>
            </p:cNvPr>
            <p:cNvSpPr txBox="1"/>
            <p:nvPr/>
          </p:nvSpPr>
          <p:spPr>
            <a:xfrm>
              <a:off x="629055" y="6439669"/>
              <a:ext cx="1883501" cy="358471"/>
            </a:xfrm>
            <a:prstGeom prst="rect">
              <a:avLst/>
            </a:prstGeom>
            <a:noFill/>
          </p:spPr>
          <p:txBody>
            <a:bodyPr wrap="square" rtlCol="0">
              <a:spAutoFit/>
            </a:bodyPr>
            <a:lstStyle/>
            <a:p>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Introduction</a:t>
              </a: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BF7BA003-D016-C426-C4E4-521A4AFFE36F}"/>
                </a:ext>
              </a:extLst>
            </p:cNvPr>
            <p:cNvSpPr txBox="1"/>
            <p:nvPr/>
          </p:nvSpPr>
          <p:spPr>
            <a:xfrm>
              <a:off x="8980121" y="6439669"/>
              <a:ext cx="3051519" cy="619178"/>
            </a:xfrm>
            <a:prstGeom prst="rect">
              <a:avLst/>
            </a:prstGeom>
            <a:noFill/>
          </p:spPr>
          <p:txBody>
            <a:bodyPr wrap="square" rtlCol="0">
              <a:spAutoFit/>
            </a:bodyPr>
            <a:lstStyle/>
            <a:p>
              <a:pPr algn="ctr"/>
              <a:r>
                <a:rPr kumimoji="1"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rPr>
                <a:t>Conclusion</a:t>
              </a:r>
            </a:p>
            <a:p>
              <a:pPr algn="ctr"/>
              <a:endParaRPr kumimoji="1"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cxnSp>
        <p:nvCxnSpPr>
          <p:cNvPr id="15" name="直线连接符 14">
            <a:extLst>
              <a:ext uri="{FF2B5EF4-FFF2-40B4-BE49-F238E27FC236}">
                <a16:creationId xmlns:a16="http://schemas.microsoft.com/office/drawing/2014/main" id="{2275FCFC-B8A1-88CC-7193-B68862226B63}"/>
              </a:ext>
            </a:extLst>
          </p:cNvPr>
          <p:cNvCxnSpPr/>
          <p:nvPr/>
        </p:nvCxnSpPr>
        <p:spPr>
          <a:xfrm>
            <a:off x="3048000" y="6485846"/>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F360B42-4FDD-48CA-F847-5C852C13D928}"/>
              </a:ext>
            </a:extLst>
          </p:cNvPr>
          <p:cNvSpPr txBox="1"/>
          <p:nvPr/>
        </p:nvSpPr>
        <p:spPr>
          <a:xfrm>
            <a:off x="3048000" y="6485846"/>
            <a:ext cx="2997197" cy="584775"/>
          </a:xfrm>
          <a:prstGeom prst="rect">
            <a:avLst/>
          </a:prstGeom>
          <a:noFill/>
        </p:spPr>
        <p:txBody>
          <a:bodyPr wrap="square" rtlCol="0">
            <a:spAutoFit/>
          </a:bodyPr>
          <a:lstStyle/>
          <a:p>
            <a:pPr algn="ctr"/>
            <a:r>
              <a:rPr kumimoji="1" lang="en-US" altLang="zh-CN" sz="1600" dirty="0">
                <a:solidFill>
                  <a:schemeClr val="bg1"/>
                </a:solidFill>
                <a:latin typeface="Microsoft YaHei" panose="020B0503020204020204" pitchFamily="34" charset="-122"/>
                <a:ea typeface="Microsoft YaHei" panose="020B0503020204020204" pitchFamily="34" charset="-122"/>
              </a:rPr>
              <a:t>Methodology</a:t>
            </a:r>
          </a:p>
          <a:p>
            <a:pPr algn="ct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cxnSp>
        <p:nvCxnSpPr>
          <p:cNvPr id="17" name="直线连接符 16">
            <a:extLst>
              <a:ext uri="{FF2B5EF4-FFF2-40B4-BE49-F238E27FC236}">
                <a16:creationId xmlns:a16="http://schemas.microsoft.com/office/drawing/2014/main" id="{A5691905-846A-F4BD-FEC5-810260325107}"/>
              </a:ext>
            </a:extLst>
          </p:cNvPr>
          <p:cNvCxnSpPr/>
          <p:nvPr/>
        </p:nvCxnSpPr>
        <p:spPr>
          <a:xfrm>
            <a:off x="9093200" y="6515082"/>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BBC4DF1-A0F7-418C-59D8-5F975B925D1E}"/>
              </a:ext>
            </a:extLst>
          </p:cNvPr>
          <p:cNvSpPr txBox="1"/>
          <p:nvPr/>
        </p:nvSpPr>
        <p:spPr>
          <a:xfrm>
            <a:off x="6770490" y="6485846"/>
            <a:ext cx="1639375" cy="338554"/>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Experiments</a:t>
            </a:r>
          </a:p>
        </p:txBody>
      </p:sp>
      <p:pic>
        <p:nvPicPr>
          <p:cNvPr id="9" name="图片 8" descr="徽标&#10;&#10;描述已自动生成">
            <a:extLst>
              <a:ext uri="{FF2B5EF4-FFF2-40B4-BE49-F238E27FC236}">
                <a16:creationId xmlns:a16="http://schemas.microsoft.com/office/drawing/2014/main" id="{C485F3FE-5C00-AF48-7DF1-32FB8C59B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932" y="-330200"/>
            <a:ext cx="1484068" cy="2125696"/>
          </a:xfrm>
          <a:prstGeom prst="rect">
            <a:avLst/>
          </a:prstGeom>
        </p:spPr>
      </p:pic>
      <p:cxnSp>
        <p:nvCxnSpPr>
          <p:cNvPr id="12" name="直接连接符 5">
            <a:extLst>
              <a:ext uri="{FF2B5EF4-FFF2-40B4-BE49-F238E27FC236}">
                <a16:creationId xmlns:a16="http://schemas.microsoft.com/office/drawing/2014/main" id="{8E3B600E-D4A3-AB8C-CFEC-8892B6293FC9}"/>
              </a:ext>
            </a:extLst>
          </p:cNvPr>
          <p:cNvCxnSpPr>
            <a:cxnSpLocks/>
          </p:cNvCxnSpPr>
          <p:nvPr/>
        </p:nvCxnSpPr>
        <p:spPr>
          <a:xfrm>
            <a:off x="423653" y="420205"/>
            <a:ext cx="0" cy="406400"/>
          </a:xfrm>
          <a:prstGeom prst="line">
            <a:avLst/>
          </a:prstGeom>
          <a:ln w="889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7737B680-F479-4993-3D9B-ACE51C80F5D6}"/>
              </a:ext>
            </a:extLst>
          </p:cNvPr>
          <p:cNvSpPr txBox="1"/>
          <p:nvPr/>
        </p:nvSpPr>
        <p:spPr>
          <a:xfrm>
            <a:off x="508000" y="418527"/>
            <a:ext cx="2366746" cy="420564"/>
          </a:xfrm>
          <a:prstGeom prst="rect">
            <a:avLst/>
          </a:prstGeom>
          <a:noFill/>
        </p:spPr>
        <p:txBody>
          <a:bodyPr wrap="square" rtlCol="0">
            <a:spAutoFit/>
          </a:bodyPr>
          <a:lstStyle/>
          <a:p>
            <a:r>
              <a:rPr lang="en-US" altLang="zh-CN"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rPr>
              <a:t>Fusion Network</a:t>
            </a:r>
          </a:p>
        </p:txBody>
      </p:sp>
      <p:sp>
        <p:nvSpPr>
          <p:cNvPr id="6" name="文本框 5">
            <a:extLst>
              <a:ext uri="{FF2B5EF4-FFF2-40B4-BE49-F238E27FC236}">
                <a16:creationId xmlns:a16="http://schemas.microsoft.com/office/drawing/2014/main" id="{7F0C4ADE-51D5-3D87-3199-C2C192F3C63A}"/>
              </a:ext>
            </a:extLst>
          </p:cNvPr>
          <p:cNvSpPr txBox="1"/>
          <p:nvPr/>
        </p:nvSpPr>
        <p:spPr>
          <a:xfrm>
            <a:off x="423652" y="920621"/>
            <a:ext cx="11365573" cy="5386090"/>
          </a:xfrm>
          <a:prstGeom prst="rect">
            <a:avLst/>
          </a:prstGeom>
          <a:noFill/>
        </p:spPr>
        <p:txBody>
          <a:bodyPr wrap="square">
            <a:spAutoFit/>
          </a:bodyPr>
          <a:lstStyle/>
          <a:p>
            <a:pPr>
              <a:buNone/>
            </a:pPr>
            <a:r>
              <a:rPr lang="en-US" altLang="zh-CN" sz="3200" b="1" dirty="0">
                <a:latin typeface="Times New Roman" panose="02020603050405020304" pitchFamily="18" charset="0"/>
                <a:cs typeface="Times New Roman" panose="02020603050405020304" pitchFamily="18" charset="0"/>
              </a:rPr>
              <a:t>Multi-Dimension Fusion Network</a:t>
            </a:r>
          </a:p>
          <a:p>
            <a:pPr>
              <a:buNone/>
            </a:pPr>
            <a:endParaRPr lang="en-US" altLang="zh-CN" sz="24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 Aggregates node-specific architectures across all </a:t>
            </a:r>
            <a:r>
              <a:rPr lang="en-US" altLang="zh-CN" sz="2400" b="1" dirty="0">
                <a:latin typeface="Times New Roman" panose="02020603050405020304" pitchFamily="18" charset="0"/>
                <a:cs typeface="Times New Roman" panose="02020603050405020304" pitchFamily="18" charset="0"/>
              </a:rPr>
              <a:t>search dimensions (S-Dims)</a:t>
            </a:r>
            <a:r>
              <a:rPr lang="en-US" altLang="zh-CN" sz="2400" dirty="0">
                <a:latin typeface="Times New Roman" panose="02020603050405020304" pitchFamily="18" charset="0"/>
                <a:cs typeface="Times New Roman" panose="02020603050405020304" pitchFamily="18" charset="0"/>
              </a:rPr>
              <a:t> to build final node representation.</a:t>
            </a:r>
          </a:p>
          <a:p>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 Fusion Formula</a:t>
            </a:r>
            <a:r>
              <a:rPr lang="en-US" altLang="zh-CN" sz="24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 Uses </a:t>
            </a:r>
            <a:r>
              <a:rPr lang="en-US" altLang="zh-CN" sz="2400" b="1" dirty="0">
                <a:latin typeface="Times New Roman" panose="02020603050405020304" pitchFamily="18" charset="0"/>
                <a:cs typeface="Times New Roman" panose="02020603050405020304" pitchFamily="18" charset="0"/>
              </a:rPr>
              <a:t>residual connection</a:t>
            </a:r>
            <a:r>
              <a:rPr lang="en-US" altLang="zh-CN" sz="2400" dirty="0">
                <a:latin typeface="Times New Roman" panose="02020603050405020304" pitchFamily="18" charset="0"/>
                <a:cs typeface="Times New Roman" panose="02020603050405020304" pitchFamily="18" charset="0"/>
              </a:rPr>
              <a:t> to preserve identity and reduce overfitting.</a:t>
            </a:r>
          </a:p>
          <a:p>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 Thanks to shared embedding mapping avoids redundant operation computation.</a:t>
            </a:r>
          </a:p>
          <a:p>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 No architecture discretization or retraining — supports </a:t>
            </a:r>
            <a:r>
              <a:rPr lang="en-US" altLang="zh-CN" sz="2400" b="1" dirty="0">
                <a:latin typeface="Times New Roman" panose="02020603050405020304" pitchFamily="18" charset="0"/>
                <a:cs typeface="Times New Roman" panose="02020603050405020304" pitchFamily="18" charset="0"/>
              </a:rPr>
              <a:t>end-to-end weight sharing</a:t>
            </a:r>
            <a:r>
              <a:rPr lang="en-US" altLang="zh-CN" sz="2400" dirty="0">
                <a:latin typeface="Times New Roman" panose="02020603050405020304" pitchFamily="18" charset="0"/>
                <a:cs typeface="Times New Roman" panose="02020603050405020304" pitchFamily="18" charset="0"/>
              </a:rPr>
              <a:t>.</a:t>
            </a:r>
          </a:p>
        </p:txBody>
      </p:sp>
      <p:pic>
        <p:nvPicPr>
          <p:cNvPr id="13" name="图片 12">
            <a:extLst>
              <a:ext uri="{FF2B5EF4-FFF2-40B4-BE49-F238E27FC236}">
                <a16:creationId xmlns:a16="http://schemas.microsoft.com/office/drawing/2014/main" id="{D8C6F8B8-3184-BC82-AA70-C8C68CAE2D4D}"/>
              </a:ext>
            </a:extLst>
          </p:cNvPr>
          <p:cNvPicPr>
            <a:picLocks noChangeAspect="1"/>
          </p:cNvPicPr>
          <p:nvPr/>
        </p:nvPicPr>
        <p:blipFill>
          <a:blip r:embed="rId4"/>
          <a:stretch>
            <a:fillRect/>
          </a:stretch>
        </p:blipFill>
        <p:spPr>
          <a:xfrm>
            <a:off x="3600709" y="2947236"/>
            <a:ext cx="4990582" cy="963528"/>
          </a:xfrm>
          <a:prstGeom prst="rect">
            <a:avLst/>
          </a:prstGeom>
        </p:spPr>
      </p:pic>
    </p:spTree>
    <p:extLst>
      <p:ext uri="{BB962C8B-B14F-4D97-AF65-F5344CB8AC3E}">
        <p14:creationId xmlns:p14="http://schemas.microsoft.com/office/powerpoint/2010/main" val="1037022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FBC59-D48B-B3CB-C6BE-BF93FCF43082}"/>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F8EA6897-4C6E-0F4F-33AA-D6D21D2E6DF3}"/>
              </a:ext>
            </a:extLst>
          </p:cNvPr>
          <p:cNvGrpSpPr/>
          <p:nvPr/>
        </p:nvGrpSpPr>
        <p:grpSpPr>
          <a:xfrm>
            <a:off x="0" y="6426197"/>
            <a:ext cx="12192000" cy="644420"/>
            <a:chOff x="-104233" y="6376515"/>
            <a:chExt cx="12192000" cy="682332"/>
          </a:xfrm>
        </p:grpSpPr>
        <p:sp>
          <p:nvSpPr>
            <p:cNvPr id="3" name="矩形 2">
              <a:extLst>
                <a:ext uri="{FF2B5EF4-FFF2-40B4-BE49-F238E27FC236}">
                  <a16:creationId xmlns:a16="http://schemas.microsoft.com/office/drawing/2014/main" id="{1D744ACB-775B-BE47-84FA-546C1CF1A62D}"/>
                </a:ext>
              </a:extLst>
            </p:cNvPr>
            <p:cNvSpPr/>
            <p:nvPr/>
          </p:nvSpPr>
          <p:spPr>
            <a:xfrm>
              <a:off x="-104233" y="6376515"/>
              <a:ext cx="12192000" cy="457203"/>
            </a:xfrm>
            <a:prstGeom prst="rect">
              <a:avLst/>
            </a:prstGeom>
            <a:solidFill>
              <a:srgbClr val="153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4" name="直线连接符 3">
              <a:extLst>
                <a:ext uri="{FF2B5EF4-FFF2-40B4-BE49-F238E27FC236}">
                  <a16:creationId xmlns:a16="http://schemas.microsoft.com/office/drawing/2014/main" id="{C49B93C7-4AAC-C80F-8876-9AA4F913FEFF}"/>
                </a:ext>
              </a:extLst>
            </p:cNvPr>
            <p:cNvCxnSpPr/>
            <p:nvPr/>
          </p:nvCxnSpPr>
          <p:spPr>
            <a:xfrm>
              <a:off x="5991767" y="6448819"/>
              <a:ext cx="0" cy="32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3D0D0641-6BBF-3BA0-FA0A-1BB9019E636E}"/>
                </a:ext>
              </a:extLst>
            </p:cNvPr>
            <p:cNvSpPr txBox="1"/>
            <p:nvPr/>
          </p:nvSpPr>
          <p:spPr>
            <a:xfrm>
              <a:off x="629055" y="6439669"/>
              <a:ext cx="1883501" cy="358471"/>
            </a:xfrm>
            <a:prstGeom prst="rect">
              <a:avLst/>
            </a:prstGeom>
            <a:noFill/>
          </p:spPr>
          <p:txBody>
            <a:bodyPr wrap="square" rtlCol="0">
              <a:spAutoFit/>
            </a:bodyPr>
            <a:lstStyle/>
            <a:p>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Introduction</a:t>
              </a: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C914AE4D-E83C-5D80-F5B9-63D2E7671846}"/>
                </a:ext>
              </a:extLst>
            </p:cNvPr>
            <p:cNvSpPr txBox="1"/>
            <p:nvPr/>
          </p:nvSpPr>
          <p:spPr>
            <a:xfrm>
              <a:off x="8980121" y="6439669"/>
              <a:ext cx="3051519" cy="619178"/>
            </a:xfrm>
            <a:prstGeom prst="rect">
              <a:avLst/>
            </a:prstGeom>
            <a:noFill/>
          </p:spPr>
          <p:txBody>
            <a:bodyPr wrap="square" rtlCol="0">
              <a:spAutoFit/>
            </a:bodyPr>
            <a:lstStyle/>
            <a:p>
              <a:pPr algn="ctr"/>
              <a:r>
                <a:rPr kumimoji="1"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rPr>
                <a:t>Conclusion</a:t>
              </a:r>
            </a:p>
            <a:p>
              <a:pPr algn="ctr"/>
              <a:endParaRPr kumimoji="1"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cxnSp>
        <p:nvCxnSpPr>
          <p:cNvPr id="15" name="直线连接符 14">
            <a:extLst>
              <a:ext uri="{FF2B5EF4-FFF2-40B4-BE49-F238E27FC236}">
                <a16:creationId xmlns:a16="http://schemas.microsoft.com/office/drawing/2014/main" id="{2459C810-5165-4AFF-34BE-27F8E761555D}"/>
              </a:ext>
            </a:extLst>
          </p:cNvPr>
          <p:cNvCxnSpPr/>
          <p:nvPr/>
        </p:nvCxnSpPr>
        <p:spPr>
          <a:xfrm>
            <a:off x="3048000" y="6485846"/>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20E5005-A642-0CA3-2F31-FFF6B0C37239}"/>
              </a:ext>
            </a:extLst>
          </p:cNvPr>
          <p:cNvSpPr txBox="1"/>
          <p:nvPr/>
        </p:nvSpPr>
        <p:spPr>
          <a:xfrm>
            <a:off x="3048000" y="6485846"/>
            <a:ext cx="2997197" cy="584775"/>
          </a:xfrm>
          <a:prstGeom prst="rect">
            <a:avLst/>
          </a:prstGeom>
          <a:noFill/>
        </p:spPr>
        <p:txBody>
          <a:bodyPr wrap="square" rtlCol="0">
            <a:spAutoFit/>
          </a:bodyPr>
          <a:lstStyle/>
          <a:p>
            <a:pPr algn="ctr"/>
            <a:r>
              <a:rPr kumimoji="1" lang="en-US" altLang="zh-CN" sz="1600" dirty="0">
                <a:solidFill>
                  <a:schemeClr val="bg1"/>
                </a:solidFill>
                <a:latin typeface="Microsoft YaHei" panose="020B0503020204020204" pitchFamily="34" charset="-122"/>
                <a:ea typeface="Microsoft YaHei" panose="020B0503020204020204" pitchFamily="34" charset="-122"/>
              </a:rPr>
              <a:t>Methodology</a:t>
            </a:r>
          </a:p>
          <a:p>
            <a:pPr algn="ct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cxnSp>
        <p:nvCxnSpPr>
          <p:cNvPr id="17" name="直线连接符 16">
            <a:extLst>
              <a:ext uri="{FF2B5EF4-FFF2-40B4-BE49-F238E27FC236}">
                <a16:creationId xmlns:a16="http://schemas.microsoft.com/office/drawing/2014/main" id="{71B128AA-13EB-F265-7FC2-7448EDEE11D6}"/>
              </a:ext>
            </a:extLst>
          </p:cNvPr>
          <p:cNvCxnSpPr/>
          <p:nvPr/>
        </p:nvCxnSpPr>
        <p:spPr>
          <a:xfrm>
            <a:off x="9093200" y="6515082"/>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9F271296-3EEB-2690-AD96-CE35B78BEA3E}"/>
              </a:ext>
            </a:extLst>
          </p:cNvPr>
          <p:cNvSpPr txBox="1"/>
          <p:nvPr/>
        </p:nvSpPr>
        <p:spPr>
          <a:xfrm>
            <a:off x="6770490" y="6485846"/>
            <a:ext cx="1639375" cy="338554"/>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Experiments</a:t>
            </a:r>
          </a:p>
        </p:txBody>
      </p:sp>
      <p:pic>
        <p:nvPicPr>
          <p:cNvPr id="9" name="图片 8" descr="徽标&#10;&#10;描述已自动生成">
            <a:extLst>
              <a:ext uri="{FF2B5EF4-FFF2-40B4-BE49-F238E27FC236}">
                <a16:creationId xmlns:a16="http://schemas.microsoft.com/office/drawing/2014/main" id="{6C06D510-E84B-7AF9-071A-36A0A8EB7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932" y="-330200"/>
            <a:ext cx="1484068" cy="2125696"/>
          </a:xfrm>
          <a:prstGeom prst="rect">
            <a:avLst/>
          </a:prstGeom>
        </p:spPr>
      </p:pic>
      <p:cxnSp>
        <p:nvCxnSpPr>
          <p:cNvPr id="12" name="直接连接符 5">
            <a:extLst>
              <a:ext uri="{FF2B5EF4-FFF2-40B4-BE49-F238E27FC236}">
                <a16:creationId xmlns:a16="http://schemas.microsoft.com/office/drawing/2014/main" id="{5554C43D-4C0F-2948-3D6F-F53EB1338234}"/>
              </a:ext>
            </a:extLst>
          </p:cNvPr>
          <p:cNvCxnSpPr>
            <a:cxnSpLocks/>
          </p:cNvCxnSpPr>
          <p:nvPr/>
        </p:nvCxnSpPr>
        <p:spPr>
          <a:xfrm>
            <a:off x="423653" y="420205"/>
            <a:ext cx="0" cy="406400"/>
          </a:xfrm>
          <a:prstGeom prst="line">
            <a:avLst/>
          </a:prstGeom>
          <a:ln w="889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769406A-8812-7166-2056-7FF85F0635E0}"/>
              </a:ext>
            </a:extLst>
          </p:cNvPr>
          <p:cNvSpPr txBox="1"/>
          <p:nvPr/>
        </p:nvSpPr>
        <p:spPr>
          <a:xfrm>
            <a:off x="507999" y="418527"/>
            <a:ext cx="3078479" cy="420564"/>
          </a:xfrm>
          <a:prstGeom prst="rect">
            <a:avLst/>
          </a:prstGeom>
          <a:noFill/>
        </p:spPr>
        <p:txBody>
          <a:bodyPr wrap="square" rtlCol="0">
            <a:spAutoFit/>
          </a:bodyPr>
          <a:lstStyle/>
          <a:p>
            <a:r>
              <a:rPr lang="en-US" altLang="zh-CN"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rPr>
              <a:t>Theoretical Insights</a:t>
            </a:r>
          </a:p>
        </p:txBody>
      </p:sp>
      <p:sp>
        <p:nvSpPr>
          <p:cNvPr id="10" name="文本框 9">
            <a:extLst>
              <a:ext uri="{FF2B5EF4-FFF2-40B4-BE49-F238E27FC236}">
                <a16:creationId xmlns:a16="http://schemas.microsoft.com/office/drawing/2014/main" id="{8F750F6A-9E5F-35CC-71B4-5015FF58FFC0}"/>
              </a:ext>
            </a:extLst>
          </p:cNvPr>
          <p:cNvSpPr txBox="1"/>
          <p:nvPr/>
        </p:nvSpPr>
        <p:spPr>
          <a:xfrm>
            <a:off x="423653" y="1128918"/>
            <a:ext cx="11475722" cy="584775"/>
          </a:xfrm>
          <a:prstGeom prst="rect">
            <a:avLst/>
          </a:prstGeom>
          <a:noFill/>
        </p:spPr>
        <p:txBody>
          <a:bodyPr wrap="square">
            <a:spAutoFit/>
          </a:bodyPr>
          <a:lstStyle/>
          <a:p>
            <a:r>
              <a:rPr lang="en-US" altLang="zh-CN" sz="3200" b="1" i="0" dirty="0">
                <a:effectLst/>
                <a:latin typeface="Times New Roman" panose="02020603050405020304" pitchFamily="18" charset="0"/>
                <a:cs typeface="Times New Roman" panose="02020603050405020304" pitchFamily="18" charset="0"/>
              </a:rPr>
              <a:t>Theoretical Analysis T</a:t>
            </a:r>
            <a:r>
              <a:rPr lang="en-US" altLang="zh-CN" sz="3200" b="1" dirty="0">
                <a:latin typeface="Times New Roman" panose="02020603050405020304" pitchFamily="18" charset="0"/>
                <a:cs typeface="Times New Roman" panose="02020603050405020304" pitchFamily="18" charset="0"/>
              </a:rPr>
              <a:t>hrough Information Bottleneck Theory</a:t>
            </a:r>
            <a:endParaRPr lang="zh-CN" altLang="en-US" sz="3200" b="1" dirty="0">
              <a:latin typeface="Times New Roman" panose="02020603050405020304" pitchFamily="18" charset="0"/>
              <a:cs typeface="Times New Roman" panose="02020603050405020304" pitchFamily="18" charset="0"/>
            </a:endParaRPr>
          </a:p>
        </p:txBody>
      </p:sp>
      <p:pic>
        <p:nvPicPr>
          <p:cNvPr id="19" name="图片 18">
            <a:extLst>
              <a:ext uri="{FF2B5EF4-FFF2-40B4-BE49-F238E27FC236}">
                <a16:creationId xmlns:a16="http://schemas.microsoft.com/office/drawing/2014/main" id="{C02954A1-F2BB-9908-9089-4FE619FC2CD5}"/>
              </a:ext>
            </a:extLst>
          </p:cNvPr>
          <p:cNvPicPr>
            <a:picLocks noChangeAspect="1"/>
          </p:cNvPicPr>
          <p:nvPr/>
        </p:nvPicPr>
        <p:blipFill>
          <a:blip r:embed="rId4"/>
          <a:stretch>
            <a:fillRect/>
          </a:stretch>
        </p:blipFill>
        <p:spPr>
          <a:xfrm>
            <a:off x="3181097" y="2211177"/>
            <a:ext cx="5829805" cy="693480"/>
          </a:xfrm>
          <a:prstGeom prst="rect">
            <a:avLst/>
          </a:prstGeom>
        </p:spPr>
      </p:pic>
      <p:sp>
        <p:nvSpPr>
          <p:cNvPr id="21" name="文本框 20">
            <a:extLst>
              <a:ext uri="{FF2B5EF4-FFF2-40B4-BE49-F238E27FC236}">
                <a16:creationId xmlns:a16="http://schemas.microsoft.com/office/drawing/2014/main" id="{62E61953-627B-410E-4B63-F6C3DEA570B4}"/>
              </a:ext>
            </a:extLst>
          </p:cNvPr>
          <p:cNvSpPr txBox="1"/>
          <p:nvPr/>
        </p:nvSpPr>
        <p:spPr>
          <a:xfrm>
            <a:off x="1120955" y="3343696"/>
            <a:ext cx="9950088" cy="830997"/>
          </a:xfrm>
          <a:prstGeom prst="rect">
            <a:avLst/>
          </a:prstGeom>
          <a:noFill/>
        </p:spPr>
        <p:txBody>
          <a:bodyPr wrap="square">
            <a:spAutoFit/>
          </a:bodyPr>
          <a:lstStyle/>
          <a:p>
            <a:r>
              <a:rPr lang="en-US" altLang="zh-CN" sz="2400" b="0" i="0" dirty="0">
                <a:solidFill>
                  <a:srgbClr val="1F1F1F"/>
                </a:solidFill>
                <a:effectLst/>
                <a:latin typeface="Times New Roman" panose="02020603050405020304" pitchFamily="18" charset="0"/>
                <a:cs typeface="Times New Roman" panose="02020603050405020304" pitchFamily="18" charset="0"/>
              </a:rPr>
              <a:t>It aims to find the most concise and effective data representation, that is, to retain the most valuable information by sacrificing some irrelevant information.</a:t>
            </a:r>
            <a:endParaRPr lang="zh-CN" altLang="en-US" sz="2400" dirty="0">
              <a:latin typeface="Times New Roman" panose="02020603050405020304" pitchFamily="18" charset="0"/>
              <a:cs typeface="Times New Roman" panose="02020603050405020304" pitchFamily="18" charset="0"/>
            </a:endParaRPr>
          </a:p>
        </p:txBody>
      </p:sp>
      <p:pic>
        <p:nvPicPr>
          <p:cNvPr id="23" name="图片 22">
            <a:extLst>
              <a:ext uri="{FF2B5EF4-FFF2-40B4-BE49-F238E27FC236}">
                <a16:creationId xmlns:a16="http://schemas.microsoft.com/office/drawing/2014/main" id="{2668024E-9C0D-F464-EE3E-7C970B365C28}"/>
              </a:ext>
            </a:extLst>
          </p:cNvPr>
          <p:cNvPicPr>
            <a:picLocks noChangeAspect="1"/>
          </p:cNvPicPr>
          <p:nvPr/>
        </p:nvPicPr>
        <p:blipFill>
          <a:blip r:embed="rId5"/>
          <a:stretch>
            <a:fillRect/>
          </a:stretch>
        </p:blipFill>
        <p:spPr>
          <a:xfrm>
            <a:off x="2396168" y="4650300"/>
            <a:ext cx="7399661" cy="1082134"/>
          </a:xfrm>
          <a:prstGeom prst="rect">
            <a:avLst/>
          </a:prstGeom>
        </p:spPr>
      </p:pic>
    </p:spTree>
    <p:extLst>
      <p:ext uri="{BB962C8B-B14F-4D97-AF65-F5344CB8AC3E}">
        <p14:creationId xmlns:p14="http://schemas.microsoft.com/office/powerpoint/2010/main" val="843159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D8CAC-9813-CF7D-A5AF-CF6C177688A2}"/>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DBB5FB72-FF5E-9E57-5EB2-27AF8B9DAB49}"/>
              </a:ext>
            </a:extLst>
          </p:cNvPr>
          <p:cNvGrpSpPr/>
          <p:nvPr/>
        </p:nvGrpSpPr>
        <p:grpSpPr>
          <a:xfrm>
            <a:off x="0" y="6426197"/>
            <a:ext cx="12192000" cy="644420"/>
            <a:chOff x="-104233" y="6376515"/>
            <a:chExt cx="12192000" cy="682332"/>
          </a:xfrm>
        </p:grpSpPr>
        <p:sp>
          <p:nvSpPr>
            <p:cNvPr id="3" name="矩形 2">
              <a:extLst>
                <a:ext uri="{FF2B5EF4-FFF2-40B4-BE49-F238E27FC236}">
                  <a16:creationId xmlns:a16="http://schemas.microsoft.com/office/drawing/2014/main" id="{F10BEB4F-EB1A-E942-F80A-CC4BAC3E1401}"/>
                </a:ext>
              </a:extLst>
            </p:cNvPr>
            <p:cNvSpPr/>
            <p:nvPr/>
          </p:nvSpPr>
          <p:spPr>
            <a:xfrm>
              <a:off x="-104233" y="6376515"/>
              <a:ext cx="12192000" cy="457203"/>
            </a:xfrm>
            <a:prstGeom prst="rect">
              <a:avLst/>
            </a:prstGeom>
            <a:solidFill>
              <a:srgbClr val="153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4" name="直线连接符 3">
              <a:extLst>
                <a:ext uri="{FF2B5EF4-FFF2-40B4-BE49-F238E27FC236}">
                  <a16:creationId xmlns:a16="http://schemas.microsoft.com/office/drawing/2014/main" id="{F1DE8662-8420-344D-4BAD-4E54EDBCC2D0}"/>
                </a:ext>
              </a:extLst>
            </p:cNvPr>
            <p:cNvCxnSpPr/>
            <p:nvPr/>
          </p:nvCxnSpPr>
          <p:spPr>
            <a:xfrm>
              <a:off x="5991767" y="6448819"/>
              <a:ext cx="0" cy="32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C2B9AA2-1C34-097D-80FF-145991F60509}"/>
                </a:ext>
              </a:extLst>
            </p:cNvPr>
            <p:cNvSpPr txBox="1"/>
            <p:nvPr/>
          </p:nvSpPr>
          <p:spPr>
            <a:xfrm>
              <a:off x="629055" y="6439669"/>
              <a:ext cx="1883501" cy="358471"/>
            </a:xfrm>
            <a:prstGeom prst="rect">
              <a:avLst/>
            </a:prstGeom>
            <a:noFill/>
          </p:spPr>
          <p:txBody>
            <a:bodyPr wrap="square" rtlCol="0">
              <a:spAutoFit/>
            </a:bodyPr>
            <a:lstStyle/>
            <a:p>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Introduction</a:t>
              </a: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437A4527-319B-D807-9DC6-5C9244D255D8}"/>
                </a:ext>
              </a:extLst>
            </p:cNvPr>
            <p:cNvSpPr txBox="1"/>
            <p:nvPr/>
          </p:nvSpPr>
          <p:spPr>
            <a:xfrm>
              <a:off x="8980121" y="6439669"/>
              <a:ext cx="3051519" cy="619178"/>
            </a:xfrm>
            <a:prstGeom prst="rect">
              <a:avLst/>
            </a:prstGeom>
            <a:noFill/>
          </p:spPr>
          <p:txBody>
            <a:bodyPr wrap="square" rtlCol="0">
              <a:spAutoFit/>
            </a:bodyPr>
            <a:lstStyle/>
            <a:p>
              <a:pPr algn="ctr"/>
              <a:r>
                <a:rPr kumimoji="1"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rPr>
                <a:t>Conclusion</a:t>
              </a:r>
            </a:p>
            <a:p>
              <a:pPr algn="ctr"/>
              <a:endParaRPr kumimoji="1"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cxnSp>
        <p:nvCxnSpPr>
          <p:cNvPr id="15" name="直线连接符 14">
            <a:extLst>
              <a:ext uri="{FF2B5EF4-FFF2-40B4-BE49-F238E27FC236}">
                <a16:creationId xmlns:a16="http://schemas.microsoft.com/office/drawing/2014/main" id="{5AA3C39C-8C65-D4D7-A5EC-1077B20E71C7}"/>
              </a:ext>
            </a:extLst>
          </p:cNvPr>
          <p:cNvCxnSpPr/>
          <p:nvPr/>
        </p:nvCxnSpPr>
        <p:spPr>
          <a:xfrm>
            <a:off x="3048000" y="6485846"/>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7CA9A3D-542E-7714-7A47-0E386F7A1E71}"/>
              </a:ext>
            </a:extLst>
          </p:cNvPr>
          <p:cNvSpPr txBox="1"/>
          <p:nvPr/>
        </p:nvSpPr>
        <p:spPr>
          <a:xfrm>
            <a:off x="3048000" y="6485846"/>
            <a:ext cx="2997197" cy="584775"/>
          </a:xfrm>
          <a:prstGeom prst="rect">
            <a:avLst/>
          </a:prstGeom>
          <a:noFill/>
        </p:spPr>
        <p:txBody>
          <a:bodyPr wrap="square" rtlCol="0">
            <a:spAutoFit/>
          </a:bodyPr>
          <a:lstStyle/>
          <a:p>
            <a:pPr algn="ctr"/>
            <a:r>
              <a:rPr kumimoji="1" lang="en-US" altLang="zh-CN" sz="1600" dirty="0">
                <a:solidFill>
                  <a:schemeClr val="bg1"/>
                </a:solidFill>
                <a:latin typeface="Microsoft YaHei" panose="020B0503020204020204" pitchFamily="34" charset="-122"/>
                <a:ea typeface="Microsoft YaHei" panose="020B0503020204020204" pitchFamily="34" charset="-122"/>
              </a:rPr>
              <a:t>Methodology</a:t>
            </a:r>
          </a:p>
          <a:p>
            <a:pPr algn="ct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cxnSp>
        <p:nvCxnSpPr>
          <p:cNvPr id="17" name="直线连接符 16">
            <a:extLst>
              <a:ext uri="{FF2B5EF4-FFF2-40B4-BE49-F238E27FC236}">
                <a16:creationId xmlns:a16="http://schemas.microsoft.com/office/drawing/2014/main" id="{A4863D0D-2A2A-1339-2D4C-05C82FB4C1A4}"/>
              </a:ext>
            </a:extLst>
          </p:cNvPr>
          <p:cNvCxnSpPr/>
          <p:nvPr/>
        </p:nvCxnSpPr>
        <p:spPr>
          <a:xfrm>
            <a:off x="9093200" y="6515082"/>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CA147A6A-8CEB-D400-9199-27DB877A7712}"/>
              </a:ext>
            </a:extLst>
          </p:cNvPr>
          <p:cNvSpPr txBox="1"/>
          <p:nvPr/>
        </p:nvSpPr>
        <p:spPr>
          <a:xfrm>
            <a:off x="6770490" y="6485846"/>
            <a:ext cx="1639375" cy="338554"/>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Experiments</a:t>
            </a:r>
          </a:p>
        </p:txBody>
      </p:sp>
      <p:pic>
        <p:nvPicPr>
          <p:cNvPr id="9" name="图片 8" descr="徽标&#10;&#10;描述已自动生成">
            <a:extLst>
              <a:ext uri="{FF2B5EF4-FFF2-40B4-BE49-F238E27FC236}">
                <a16:creationId xmlns:a16="http://schemas.microsoft.com/office/drawing/2014/main" id="{DFCEE7B9-4017-3C23-44FF-A8988E6BC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932" y="-330200"/>
            <a:ext cx="1484068" cy="2125696"/>
          </a:xfrm>
          <a:prstGeom prst="rect">
            <a:avLst/>
          </a:prstGeom>
        </p:spPr>
      </p:pic>
      <p:cxnSp>
        <p:nvCxnSpPr>
          <p:cNvPr id="12" name="直接连接符 5">
            <a:extLst>
              <a:ext uri="{FF2B5EF4-FFF2-40B4-BE49-F238E27FC236}">
                <a16:creationId xmlns:a16="http://schemas.microsoft.com/office/drawing/2014/main" id="{1D68EC27-0D46-7A2A-7192-1C7179C9F0B6}"/>
              </a:ext>
            </a:extLst>
          </p:cNvPr>
          <p:cNvCxnSpPr>
            <a:cxnSpLocks/>
          </p:cNvCxnSpPr>
          <p:nvPr/>
        </p:nvCxnSpPr>
        <p:spPr>
          <a:xfrm>
            <a:off x="423653" y="420205"/>
            <a:ext cx="0" cy="406400"/>
          </a:xfrm>
          <a:prstGeom prst="line">
            <a:avLst/>
          </a:prstGeom>
          <a:ln w="889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68C03A2-ABF7-AFBD-8684-DC8413B962C2}"/>
              </a:ext>
            </a:extLst>
          </p:cNvPr>
          <p:cNvSpPr txBox="1"/>
          <p:nvPr/>
        </p:nvSpPr>
        <p:spPr>
          <a:xfrm>
            <a:off x="507999" y="418527"/>
            <a:ext cx="3078479" cy="420564"/>
          </a:xfrm>
          <a:prstGeom prst="rect">
            <a:avLst/>
          </a:prstGeom>
          <a:noFill/>
        </p:spPr>
        <p:txBody>
          <a:bodyPr wrap="square" rtlCol="0">
            <a:spAutoFit/>
          </a:bodyPr>
          <a:lstStyle/>
          <a:p>
            <a:r>
              <a:rPr lang="en-US" altLang="zh-CN"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rPr>
              <a:t>Theoretical Insights</a:t>
            </a:r>
          </a:p>
        </p:txBody>
      </p:sp>
      <p:pic>
        <p:nvPicPr>
          <p:cNvPr id="14" name="图片 13">
            <a:extLst>
              <a:ext uri="{FF2B5EF4-FFF2-40B4-BE49-F238E27FC236}">
                <a16:creationId xmlns:a16="http://schemas.microsoft.com/office/drawing/2014/main" id="{ABB4DE11-D9B1-6EBA-6762-DC297BAD5365}"/>
              </a:ext>
            </a:extLst>
          </p:cNvPr>
          <p:cNvPicPr>
            <a:picLocks noChangeAspect="1"/>
          </p:cNvPicPr>
          <p:nvPr/>
        </p:nvPicPr>
        <p:blipFill>
          <a:blip r:embed="rId4"/>
          <a:srcRect t="2942"/>
          <a:stretch>
            <a:fillRect/>
          </a:stretch>
        </p:blipFill>
        <p:spPr>
          <a:xfrm>
            <a:off x="507999" y="839091"/>
            <a:ext cx="4976291" cy="5539947"/>
          </a:xfrm>
          <a:prstGeom prst="rect">
            <a:avLst/>
          </a:prstGeom>
        </p:spPr>
      </p:pic>
      <p:pic>
        <p:nvPicPr>
          <p:cNvPr id="20" name="图片 19">
            <a:extLst>
              <a:ext uri="{FF2B5EF4-FFF2-40B4-BE49-F238E27FC236}">
                <a16:creationId xmlns:a16="http://schemas.microsoft.com/office/drawing/2014/main" id="{E544269E-85C8-A700-C556-8AF55B792370}"/>
              </a:ext>
            </a:extLst>
          </p:cNvPr>
          <p:cNvPicPr>
            <a:picLocks noChangeAspect="1"/>
          </p:cNvPicPr>
          <p:nvPr/>
        </p:nvPicPr>
        <p:blipFill>
          <a:blip r:embed="rId5"/>
          <a:stretch>
            <a:fillRect/>
          </a:stretch>
        </p:blipFill>
        <p:spPr>
          <a:xfrm>
            <a:off x="6096000" y="190106"/>
            <a:ext cx="4498480" cy="6212511"/>
          </a:xfrm>
          <a:prstGeom prst="rect">
            <a:avLst/>
          </a:prstGeom>
        </p:spPr>
      </p:pic>
    </p:spTree>
    <p:extLst>
      <p:ext uri="{BB962C8B-B14F-4D97-AF65-F5344CB8AC3E}">
        <p14:creationId xmlns:p14="http://schemas.microsoft.com/office/powerpoint/2010/main" val="1657563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35B1D-E783-960B-89EE-F47C61FFAF07}"/>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D500F1C3-30C0-E118-AFD8-98B1B6862D94}"/>
              </a:ext>
            </a:extLst>
          </p:cNvPr>
          <p:cNvGrpSpPr/>
          <p:nvPr/>
        </p:nvGrpSpPr>
        <p:grpSpPr>
          <a:xfrm>
            <a:off x="0" y="6426197"/>
            <a:ext cx="12192000" cy="644420"/>
            <a:chOff x="-104233" y="6376515"/>
            <a:chExt cx="12192000" cy="682332"/>
          </a:xfrm>
        </p:grpSpPr>
        <p:sp>
          <p:nvSpPr>
            <p:cNvPr id="3" name="矩形 2">
              <a:extLst>
                <a:ext uri="{FF2B5EF4-FFF2-40B4-BE49-F238E27FC236}">
                  <a16:creationId xmlns:a16="http://schemas.microsoft.com/office/drawing/2014/main" id="{8E4CC90F-6296-089D-DB46-375D9012CE5B}"/>
                </a:ext>
              </a:extLst>
            </p:cNvPr>
            <p:cNvSpPr/>
            <p:nvPr/>
          </p:nvSpPr>
          <p:spPr>
            <a:xfrm>
              <a:off x="-104233" y="6376515"/>
              <a:ext cx="12192000" cy="457203"/>
            </a:xfrm>
            <a:prstGeom prst="rect">
              <a:avLst/>
            </a:prstGeom>
            <a:solidFill>
              <a:srgbClr val="153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4" name="直线连接符 3">
              <a:extLst>
                <a:ext uri="{FF2B5EF4-FFF2-40B4-BE49-F238E27FC236}">
                  <a16:creationId xmlns:a16="http://schemas.microsoft.com/office/drawing/2014/main" id="{1DDF4D3B-3E68-45D6-B669-1A94FD0F8149}"/>
                </a:ext>
              </a:extLst>
            </p:cNvPr>
            <p:cNvCxnSpPr/>
            <p:nvPr/>
          </p:nvCxnSpPr>
          <p:spPr>
            <a:xfrm>
              <a:off x="5991767" y="6448819"/>
              <a:ext cx="0" cy="32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D98713A4-B18E-94BE-BF1A-38CF79488D27}"/>
                </a:ext>
              </a:extLst>
            </p:cNvPr>
            <p:cNvSpPr txBox="1"/>
            <p:nvPr/>
          </p:nvSpPr>
          <p:spPr>
            <a:xfrm>
              <a:off x="629055" y="6439669"/>
              <a:ext cx="1883501" cy="358471"/>
            </a:xfrm>
            <a:prstGeom prst="rect">
              <a:avLst/>
            </a:prstGeom>
            <a:noFill/>
          </p:spPr>
          <p:txBody>
            <a:bodyPr wrap="square" rtlCol="0">
              <a:spAutoFit/>
            </a:bodyPr>
            <a:lstStyle/>
            <a:p>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Introduction</a:t>
              </a: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128D0944-6BEA-8BA7-751D-BC24CA489ADF}"/>
                </a:ext>
              </a:extLst>
            </p:cNvPr>
            <p:cNvSpPr txBox="1"/>
            <p:nvPr/>
          </p:nvSpPr>
          <p:spPr>
            <a:xfrm>
              <a:off x="8980121" y="6439669"/>
              <a:ext cx="3051519" cy="619178"/>
            </a:xfrm>
            <a:prstGeom prst="rect">
              <a:avLst/>
            </a:prstGeom>
            <a:noFill/>
          </p:spPr>
          <p:txBody>
            <a:bodyPr wrap="square" rtlCol="0">
              <a:spAutoFit/>
            </a:bodyPr>
            <a:lstStyle/>
            <a:p>
              <a:pPr algn="ctr"/>
              <a:r>
                <a:rPr kumimoji="1"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rPr>
                <a:t>Conclusion</a:t>
              </a:r>
            </a:p>
            <a:p>
              <a:pPr algn="ctr"/>
              <a:endParaRPr kumimoji="1"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cxnSp>
        <p:nvCxnSpPr>
          <p:cNvPr id="15" name="直线连接符 14">
            <a:extLst>
              <a:ext uri="{FF2B5EF4-FFF2-40B4-BE49-F238E27FC236}">
                <a16:creationId xmlns:a16="http://schemas.microsoft.com/office/drawing/2014/main" id="{581E086F-DEE4-6789-973B-8933142C713E}"/>
              </a:ext>
            </a:extLst>
          </p:cNvPr>
          <p:cNvCxnSpPr/>
          <p:nvPr/>
        </p:nvCxnSpPr>
        <p:spPr>
          <a:xfrm>
            <a:off x="3048000" y="6485846"/>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235FFD73-A1AB-EF64-C9FE-3D131D1C3E8F}"/>
              </a:ext>
            </a:extLst>
          </p:cNvPr>
          <p:cNvSpPr txBox="1"/>
          <p:nvPr/>
        </p:nvSpPr>
        <p:spPr>
          <a:xfrm>
            <a:off x="3048000" y="6485846"/>
            <a:ext cx="2997197" cy="584775"/>
          </a:xfrm>
          <a:prstGeom prst="rect">
            <a:avLst/>
          </a:prstGeom>
          <a:noFill/>
        </p:spPr>
        <p:txBody>
          <a:bodyPr wrap="square" rtlCol="0">
            <a:spAutoFit/>
          </a:bodyPr>
          <a:lstStyle/>
          <a:p>
            <a:pPr algn="ctr"/>
            <a:r>
              <a:rPr kumimoji="1" lang="en-US" altLang="zh-CN" sz="1600" dirty="0">
                <a:solidFill>
                  <a:schemeClr val="bg1"/>
                </a:solidFill>
                <a:latin typeface="Microsoft YaHei" panose="020B0503020204020204" pitchFamily="34" charset="-122"/>
                <a:ea typeface="Microsoft YaHei" panose="020B0503020204020204" pitchFamily="34" charset="-122"/>
              </a:rPr>
              <a:t>Methodology</a:t>
            </a:r>
          </a:p>
          <a:p>
            <a:pPr algn="ct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cxnSp>
        <p:nvCxnSpPr>
          <p:cNvPr id="17" name="直线连接符 16">
            <a:extLst>
              <a:ext uri="{FF2B5EF4-FFF2-40B4-BE49-F238E27FC236}">
                <a16:creationId xmlns:a16="http://schemas.microsoft.com/office/drawing/2014/main" id="{074BF543-1FBA-74D8-CD76-F05F167383CE}"/>
              </a:ext>
            </a:extLst>
          </p:cNvPr>
          <p:cNvCxnSpPr/>
          <p:nvPr/>
        </p:nvCxnSpPr>
        <p:spPr>
          <a:xfrm>
            <a:off x="9093200" y="6515082"/>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E7CF6453-EA66-8F9A-DEF0-6595A75AFC26}"/>
              </a:ext>
            </a:extLst>
          </p:cNvPr>
          <p:cNvSpPr txBox="1"/>
          <p:nvPr/>
        </p:nvSpPr>
        <p:spPr>
          <a:xfrm>
            <a:off x="6770490" y="6485846"/>
            <a:ext cx="1639375" cy="338554"/>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Experiments</a:t>
            </a:r>
          </a:p>
        </p:txBody>
      </p:sp>
      <p:pic>
        <p:nvPicPr>
          <p:cNvPr id="9" name="图片 8" descr="徽标&#10;&#10;描述已自动生成">
            <a:extLst>
              <a:ext uri="{FF2B5EF4-FFF2-40B4-BE49-F238E27FC236}">
                <a16:creationId xmlns:a16="http://schemas.microsoft.com/office/drawing/2014/main" id="{41735D78-F312-F9D4-FD72-DF84C4C6F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932" y="-330200"/>
            <a:ext cx="1484068" cy="2125696"/>
          </a:xfrm>
          <a:prstGeom prst="rect">
            <a:avLst/>
          </a:prstGeom>
        </p:spPr>
      </p:pic>
      <p:cxnSp>
        <p:nvCxnSpPr>
          <p:cNvPr id="12" name="直接连接符 5">
            <a:extLst>
              <a:ext uri="{FF2B5EF4-FFF2-40B4-BE49-F238E27FC236}">
                <a16:creationId xmlns:a16="http://schemas.microsoft.com/office/drawing/2014/main" id="{BAA2BBB0-D735-B257-6E0C-A580870D4260}"/>
              </a:ext>
            </a:extLst>
          </p:cNvPr>
          <p:cNvCxnSpPr>
            <a:cxnSpLocks/>
          </p:cNvCxnSpPr>
          <p:nvPr/>
        </p:nvCxnSpPr>
        <p:spPr>
          <a:xfrm>
            <a:off x="423653" y="420205"/>
            <a:ext cx="0" cy="406400"/>
          </a:xfrm>
          <a:prstGeom prst="line">
            <a:avLst/>
          </a:prstGeom>
          <a:ln w="889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78FC67AB-D98C-9F27-9E43-9336051EDA45}"/>
              </a:ext>
            </a:extLst>
          </p:cNvPr>
          <p:cNvSpPr txBox="1"/>
          <p:nvPr/>
        </p:nvSpPr>
        <p:spPr>
          <a:xfrm>
            <a:off x="507999" y="418527"/>
            <a:ext cx="3078479" cy="420564"/>
          </a:xfrm>
          <a:prstGeom prst="rect">
            <a:avLst/>
          </a:prstGeom>
          <a:noFill/>
        </p:spPr>
        <p:txBody>
          <a:bodyPr wrap="square" rtlCol="0">
            <a:spAutoFit/>
          </a:bodyPr>
          <a:lstStyle/>
          <a:p>
            <a:r>
              <a:rPr lang="en-US" altLang="zh-CN"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rPr>
              <a:t>Complexity Analysis</a:t>
            </a:r>
          </a:p>
        </p:txBody>
      </p:sp>
      <p:pic>
        <p:nvPicPr>
          <p:cNvPr id="6" name="图片 5">
            <a:extLst>
              <a:ext uri="{FF2B5EF4-FFF2-40B4-BE49-F238E27FC236}">
                <a16:creationId xmlns:a16="http://schemas.microsoft.com/office/drawing/2014/main" id="{7E25EA85-7064-BABD-8636-881604BCCC6E}"/>
              </a:ext>
            </a:extLst>
          </p:cNvPr>
          <p:cNvPicPr>
            <a:picLocks noChangeAspect="1"/>
          </p:cNvPicPr>
          <p:nvPr/>
        </p:nvPicPr>
        <p:blipFill>
          <a:blip r:embed="rId4"/>
          <a:stretch>
            <a:fillRect/>
          </a:stretch>
        </p:blipFill>
        <p:spPr>
          <a:xfrm>
            <a:off x="843359" y="1440599"/>
            <a:ext cx="10403676" cy="4328060"/>
          </a:xfrm>
          <a:prstGeom prst="rect">
            <a:avLst/>
          </a:prstGeom>
        </p:spPr>
      </p:pic>
    </p:spTree>
    <p:extLst>
      <p:ext uri="{BB962C8B-B14F-4D97-AF65-F5344CB8AC3E}">
        <p14:creationId xmlns:p14="http://schemas.microsoft.com/office/powerpoint/2010/main" val="3589445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a:extLst>
              <a:ext uri="{FF2B5EF4-FFF2-40B4-BE49-F238E27FC236}">
                <a16:creationId xmlns:a16="http://schemas.microsoft.com/office/drawing/2014/main" id="{265FFA18-4972-148F-29D1-653588CED21B}"/>
              </a:ext>
            </a:extLst>
          </p:cNvPr>
          <p:cNvSpPr/>
          <p:nvPr/>
        </p:nvSpPr>
        <p:spPr>
          <a:xfrm>
            <a:off x="266039" y="288010"/>
            <a:ext cx="2832761" cy="3114898"/>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71" name="矩形 70">
            <a:extLst>
              <a:ext uri="{FF2B5EF4-FFF2-40B4-BE49-F238E27FC236}">
                <a16:creationId xmlns:a16="http://schemas.microsoft.com/office/drawing/2014/main" id="{4D4BD3A1-8675-DACA-35BD-50EFFE032FF3}"/>
              </a:ext>
            </a:extLst>
          </p:cNvPr>
          <p:cNvSpPr/>
          <p:nvPr/>
        </p:nvSpPr>
        <p:spPr>
          <a:xfrm>
            <a:off x="9348571" y="3762613"/>
            <a:ext cx="2622597" cy="2998107"/>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50" name="圆角矩形 49">
            <a:extLst>
              <a:ext uri="{FF2B5EF4-FFF2-40B4-BE49-F238E27FC236}">
                <a16:creationId xmlns:a16="http://schemas.microsoft.com/office/drawing/2014/main" id="{2902E1EE-B106-8330-B79F-9469E5DA8CE3}"/>
              </a:ext>
            </a:extLst>
          </p:cNvPr>
          <p:cNvSpPr/>
          <p:nvPr/>
        </p:nvSpPr>
        <p:spPr>
          <a:xfrm>
            <a:off x="378229" y="381501"/>
            <a:ext cx="11476417" cy="6247900"/>
          </a:xfrm>
          <a:prstGeom prst="roundRect">
            <a:avLst>
              <a:gd name="adj" fmla="val 1568"/>
            </a:avLst>
          </a:prstGeom>
          <a:solidFill>
            <a:sysClr val="window" lastClr="FFFFFF"/>
          </a:solidFill>
          <a:ln w="12700" cap="flat" cmpd="sng" algn="ctr">
            <a:noFill/>
            <a:prstDash val="solid"/>
            <a:miter lim="800000"/>
          </a:ln>
          <a:effectLst>
            <a:glow rad="228600">
              <a:sysClr val="windowText" lastClr="000000">
                <a:alpha val="30000"/>
              </a:sysClr>
            </a:glow>
          </a:effectLst>
        </p:spPr>
        <p:txBody>
          <a:bodyPr rtlCol="0" anchor="ctr"/>
          <a:lstStyle/>
          <a:p>
            <a:pPr algn="ctr" defTabSz="609630">
              <a:defRPr/>
            </a:pPr>
            <a:endParaRPr lang="zh-CN" altLang="en-US" sz="1200" kern="0" dirty="0">
              <a:solidFill>
                <a:prstClr val="white"/>
              </a:solidFill>
              <a:latin typeface="等线" panose="020F0502020204030204"/>
              <a:ea typeface="等线" panose="02010600030101010101" pitchFamily="2" charset="-122"/>
              <a:cs typeface="+mn-ea"/>
              <a:sym typeface="+mn-lt"/>
            </a:endParaRPr>
          </a:p>
        </p:txBody>
      </p:sp>
      <p:pic>
        <p:nvPicPr>
          <p:cNvPr id="70" name="图片 69" descr="徽标&#10;&#10;描述已自动生成">
            <a:extLst>
              <a:ext uri="{FF2B5EF4-FFF2-40B4-BE49-F238E27FC236}">
                <a16:creationId xmlns:a16="http://schemas.microsoft.com/office/drawing/2014/main" id="{621D2B27-B3C4-723D-DDF0-540C94926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9098" y="-169896"/>
            <a:ext cx="2174686" cy="3114898"/>
          </a:xfrm>
          <a:prstGeom prst="rect">
            <a:avLst/>
          </a:prstGeom>
        </p:spPr>
      </p:pic>
      <p:sp>
        <p:nvSpPr>
          <p:cNvPr id="77" name="任意多边形: 形状 7">
            <a:extLst>
              <a:ext uri="{FF2B5EF4-FFF2-40B4-BE49-F238E27FC236}">
                <a16:creationId xmlns:a16="http://schemas.microsoft.com/office/drawing/2014/main" id="{C19E8E39-B9D8-A193-9B6A-11440F330173}"/>
              </a:ext>
            </a:extLst>
          </p:cNvPr>
          <p:cNvSpPr/>
          <p:nvPr/>
        </p:nvSpPr>
        <p:spPr>
          <a:xfrm rot="16200000">
            <a:off x="-1109479" y="1846580"/>
            <a:ext cx="6247900" cy="3317741"/>
          </a:xfrm>
          <a:custGeom>
            <a:avLst/>
            <a:gdLst>
              <a:gd name="connsiteX0" fmla="*/ 0 w 12192000"/>
              <a:gd name="connsiteY0" fmla="*/ 0 h 3820891"/>
              <a:gd name="connsiteX1" fmla="*/ 12192000 w 12192000"/>
              <a:gd name="connsiteY1" fmla="*/ 0 h 3820891"/>
              <a:gd name="connsiteX2" fmla="*/ 12192000 w 12192000"/>
              <a:gd name="connsiteY2" fmla="*/ 2822842 h 3820891"/>
              <a:gd name="connsiteX3" fmla="*/ 11920340 w 12192000"/>
              <a:gd name="connsiteY3" fmla="*/ 2925857 h 3820891"/>
              <a:gd name="connsiteX4" fmla="*/ 6096000 w 12192000"/>
              <a:gd name="connsiteY4" fmla="*/ 3820891 h 3820891"/>
              <a:gd name="connsiteX5" fmla="*/ 271660 w 12192000"/>
              <a:gd name="connsiteY5" fmla="*/ 2925857 h 3820891"/>
              <a:gd name="connsiteX6" fmla="*/ 0 w 12192000"/>
              <a:gd name="connsiteY6" fmla="*/ 2822842 h 38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820891">
                <a:moveTo>
                  <a:pt x="0" y="0"/>
                </a:moveTo>
                <a:lnTo>
                  <a:pt x="12192000" y="0"/>
                </a:lnTo>
                <a:lnTo>
                  <a:pt x="12192000" y="2822842"/>
                </a:lnTo>
                <a:lnTo>
                  <a:pt x="11920340" y="2925857"/>
                </a:lnTo>
                <a:cubicBezTo>
                  <a:pt x="10382026" y="3481957"/>
                  <a:pt x="8338529" y="3820891"/>
                  <a:pt x="6096000" y="3820891"/>
                </a:cubicBezTo>
                <a:cubicBezTo>
                  <a:pt x="3853472" y="3820891"/>
                  <a:pt x="1809974" y="3481957"/>
                  <a:pt x="271660" y="2925857"/>
                </a:cubicBezTo>
                <a:lnTo>
                  <a:pt x="0" y="2822842"/>
                </a:lnTo>
                <a:close/>
              </a:path>
            </a:pathLst>
          </a:cu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zh-CN" altLang="en-US" sz="1200" dirty="0">
              <a:solidFill>
                <a:schemeClr val="accent1"/>
              </a:solidFill>
            </a:endParaRPr>
          </a:p>
        </p:txBody>
      </p:sp>
      <p:sp>
        <p:nvSpPr>
          <p:cNvPr id="51" name="文本框 50">
            <a:extLst>
              <a:ext uri="{FF2B5EF4-FFF2-40B4-BE49-F238E27FC236}">
                <a16:creationId xmlns:a16="http://schemas.microsoft.com/office/drawing/2014/main" id="{10E0F284-F33B-5A07-5C54-CC0850547DA6}"/>
              </a:ext>
            </a:extLst>
          </p:cNvPr>
          <p:cNvSpPr txBox="1"/>
          <p:nvPr/>
        </p:nvSpPr>
        <p:spPr>
          <a:xfrm>
            <a:off x="1069499" y="3135370"/>
            <a:ext cx="2544558" cy="584775"/>
          </a:xfrm>
          <a:prstGeom prst="rect">
            <a:avLst/>
          </a:prstGeom>
          <a:noFill/>
        </p:spPr>
        <p:txBody>
          <a:bodyPr wrap="square" rtlCol="0">
            <a:spAutoFit/>
          </a:bodyPr>
          <a:lstStyle/>
          <a:p>
            <a:r>
              <a:rPr lang="en-US" altLang="zh-CN" sz="3200" dirty="0">
                <a:solidFill>
                  <a:schemeClr val="bg1"/>
                </a:solidFill>
                <a:latin typeface="Microsoft YaHei" panose="020B0503020204020204" pitchFamily="34" charset="-122"/>
                <a:ea typeface="Microsoft YaHei" panose="020B0503020204020204" pitchFamily="34" charset="-122"/>
                <a:cs typeface="+mn-ea"/>
                <a:sym typeface="+mn-lt"/>
              </a:rPr>
              <a:t>CONTENTS</a:t>
            </a:r>
            <a:endParaRPr lang="zh-CN" altLang="en-US" sz="3200" dirty="0">
              <a:solidFill>
                <a:schemeClr val="bg1"/>
              </a:solidFill>
              <a:latin typeface="Microsoft YaHei" panose="020B0503020204020204" pitchFamily="34" charset="-122"/>
              <a:ea typeface="Microsoft YaHei" panose="020B0503020204020204" pitchFamily="34" charset="-122"/>
              <a:cs typeface="+mn-ea"/>
              <a:sym typeface="+mn-lt"/>
            </a:endParaRPr>
          </a:p>
        </p:txBody>
      </p:sp>
      <p:grpSp>
        <p:nvGrpSpPr>
          <p:cNvPr id="2" name="组合 1">
            <a:extLst>
              <a:ext uri="{FF2B5EF4-FFF2-40B4-BE49-F238E27FC236}">
                <a16:creationId xmlns:a16="http://schemas.microsoft.com/office/drawing/2014/main" id="{23598FCC-10D5-E70C-7C97-69B296C4A1ED}"/>
              </a:ext>
            </a:extLst>
          </p:cNvPr>
          <p:cNvGrpSpPr/>
          <p:nvPr/>
        </p:nvGrpSpPr>
        <p:grpSpPr>
          <a:xfrm>
            <a:off x="5027513" y="1384859"/>
            <a:ext cx="3352825" cy="711200"/>
            <a:chOff x="5027513" y="1384859"/>
            <a:chExt cx="3352825" cy="711200"/>
          </a:xfrm>
        </p:grpSpPr>
        <p:sp>
          <p:nvSpPr>
            <p:cNvPr id="78" name="椭圆 77">
              <a:extLst>
                <a:ext uri="{FF2B5EF4-FFF2-40B4-BE49-F238E27FC236}">
                  <a16:creationId xmlns:a16="http://schemas.microsoft.com/office/drawing/2014/main" id="{A617CBD5-9939-0DFE-843C-15A568853DFD}"/>
                </a:ext>
              </a:extLst>
            </p:cNvPr>
            <p:cNvSpPr/>
            <p:nvPr/>
          </p:nvSpPr>
          <p:spPr>
            <a:xfrm>
              <a:off x="5027513" y="1384859"/>
              <a:ext cx="711200" cy="711200"/>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b="1" dirty="0">
                  <a:solidFill>
                    <a:schemeClr val="bg1"/>
                  </a:solidFill>
                  <a:cs typeface="+mn-ea"/>
                  <a:sym typeface="+mn-lt"/>
                </a:rPr>
                <a:t>01</a:t>
              </a:r>
              <a:endParaRPr lang="zh-CN" altLang="en-US" sz="1333" b="1" dirty="0">
                <a:solidFill>
                  <a:schemeClr val="bg1"/>
                </a:solidFill>
                <a:cs typeface="+mn-ea"/>
                <a:sym typeface="+mn-lt"/>
              </a:endParaRPr>
            </a:p>
          </p:txBody>
        </p:sp>
        <p:sp>
          <p:nvSpPr>
            <p:cNvPr id="80" name="文本框 79">
              <a:extLst>
                <a:ext uri="{FF2B5EF4-FFF2-40B4-BE49-F238E27FC236}">
                  <a16:creationId xmlns:a16="http://schemas.microsoft.com/office/drawing/2014/main" id="{7EBE950F-EF1C-9AC6-3A90-C3DF99A5E1C3}"/>
                </a:ext>
              </a:extLst>
            </p:cNvPr>
            <p:cNvSpPr txBox="1"/>
            <p:nvPr/>
          </p:nvSpPr>
          <p:spPr>
            <a:xfrm>
              <a:off x="5912441" y="1525016"/>
              <a:ext cx="2467897" cy="461665"/>
            </a:xfrm>
            <a:prstGeom prst="rect">
              <a:avLst/>
            </a:prstGeom>
            <a:noFill/>
          </p:spPr>
          <p:txBody>
            <a:bodyPr wrap="square" rtlCol="0">
              <a:spAutoFit/>
            </a:bodyPr>
            <a:lstStyle/>
            <a:p>
              <a:r>
                <a:rPr lang="en-US" altLang="zh-CN" sz="2400" dirty="0">
                  <a:solidFill>
                    <a:srgbClr val="1C4885"/>
                  </a:solidFill>
                  <a:latin typeface="Microsoft YaHei" panose="020B0503020204020204" pitchFamily="34" charset="-122"/>
                  <a:ea typeface="Microsoft YaHei" panose="020B0503020204020204" pitchFamily="34" charset="-122"/>
                  <a:cs typeface="+mn-ea"/>
                  <a:sym typeface="+mn-lt"/>
                </a:rPr>
                <a:t>Introduction</a:t>
              </a:r>
              <a:endParaRPr lang="zh-CN" altLang="en-US" sz="2400" dirty="0">
                <a:solidFill>
                  <a:srgbClr val="1C4885"/>
                </a:solidFill>
                <a:latin typeface="Microsoft YaHei" panose="020B0503020204020204" pitchFamily="34" charset="-122"/>
                <a:ea typeface="Microsoft YaHei" panose="020B0503020204020204" pitchFamily="34" charset="-122"/>
                <a:cs typeface="+mn-ea"/>
                <a:sym typeface="+mn-lt"/>
              </a:endParaRPr>
            </a:p>
          </p:txBody>
        </p:sp>
      </p:grpSp>
      <p:grpSp>
        <p:nvGrpSpPr>
          <p:cNvPr id="3" name="组合 2">
            <a:extLst>
              <a:ext uri="{FF2B5EF4-FFF2-40B4-BE49-F238E27FC236}">
                <a16:creationId xmlns:a16="http://schemas.microsoft.com/office/drawing/2014/main" id="{AA57DDDB-78D9-34FC-42E8-9908AA74351B}"/>
              </a:ext>
            </a:extLst>
          </p:cNvPr>
          <p:cNvGrpSpPr/>
          <p:nvPr/>
        </p:nvGrpSpPr>
        <p:grpSpPr>
          <a:xfrm>
            <a:off x="5027513" y="2640311"/>
            <a:ext cx="4311849" cy="711200"/>
            <a:chOff x="5027513" y="2628061"/>
            <a:chExt cx="4311849" cy="711200"/>
          </a:xfrm>
        </p:grpSpPr>
        <p:sp>
          <p:nvSpPr>
            <p:cNvPr id="79" name="椭圆 78">
              <a:extLst>
                <a:ext uri="{FF2B5EF4-FFF2-40B4-BE49-F238E27FC236}">
                  <a16:creationId xmlns:a16="http://schemas.microsoft.com/office/drawing/2014/main" id="{DA398376-5D08-E868-BC4C-D3C670E5CA9C}"/>
                </a:ext>
              </a:extLst>
            </p:cNvPr>
            <p:cNvSpPr/>
            <p:nvPr/>
          </p:nvSpPr>
          <p:spPr>
            <a:xfrm>
              <a:off x="5027513" y="2628061"/>
              <a:ext cx="711200" cy="711200"/>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b="1" dirty="0">
                  <a:solidFill>
                    <a:schemeClr val="bg1"/>
                  </a:solidFill>
                  <a:cs typeface="+mn-ea"/>
                  <a:sym typeface="+mn-lt"/>
                </a:rPr>
                <a:t>02</a:t>
              </a:r>
              <a:endParaRPr lang="zh-CN" altLang="en-US" sz="1333" b="1" dirty="0">
                <a:solidFill>
                  <a:schemeClr val="bg1"/>
                </a:solidFill>
                <a:cs typeface="+mn-ea"/>
                <a:sym typeface="+mn-lt"/>
              </a:endParaRPr>
            </a:p>
          </p:txBody>
        </p:sp>
        <p:sp>
          <p:nvSpPr>
            <p:cNvPr id="82" name="文本框 81">
              <a:extLst>
                <a:ext uri="{FF2B5EF4-FFF2-40B4-BE49-F238E27FC236}">
                  <a16:creationId xmlns:a16="http://schemas.microsoft.com/office/drawing/2014/main" id="{C3D7EEBA-2CB0-F5F4-3F8D-9ABCABB2BD9E}"/>
                </a:ext>
              </a:extLst>
            </p:cNvPr>
            <p:cNvSpPr txBox="1"/>
            <p:nvPr/>
          </p:nvSpPr>
          <p:spPr>
            <a:xfrm>
              <a:off x="5912441" y="2752828"/>
              <a:ext cx="3426921" cy="461665"/>
            </a:xfrm>
            <a:prstGeom prst="rect">
              <a:avLst/>
            </a:prstGeom>
            <a:noFill/>
          </p:spPr>
          <p:txBody>
            <a:bodyPr wrap="square" rtlCol="0">
              <a:spAutoFit/>
            </a:bodyPr>
            <a:lstStyle/>
            <a:p>
              <a:r>
                <a:rPr lang="en-US" altLang="zh-CN" sz="2400" dirty="0">
                  <a:solidFill>
                    <a:srgbClr val="1C4885"/>
                  </a:solidFill>
                  <a:latin typeface="Microsoft YaHei" panose="020B0503020204020204" pitchFamily="34" charset="-122"/>
                  <a:ea typeface="Microsoft YaHei" panose="020B0503020204020204" pitchFamily="34" charset="-122"/>
                  <a:cs typeface="+mn-ea"/>
                  <a:sym typeface="+mn-lt"/>
                </a:rPr>
                <a:t>Methodology</a:t>
              </a:r>
              <a:endParaRPr lang="zh-CN" altLang="en-US" sz="2400" dirty="0">
                <a:solidFill>
                  <a:srgbClr val="1C4885"/>
                </a:solidFill>
                <a:latin typeface="Microsoft YaHei" panose="020B0503020204020204" pitchFamily="34" charset="-122"/>
                <a:ea typeface="Microsoft YaHei" panose="020B0503020204020204" pitchFamily="34" charset="-122"/>
                <a:cs typeface="+mn-ea"/>
                <a:sym typeface="+mn-lt"/>
              </a:endParaRPr>
            </a:p>
          </p:txBody>
        </p:sp>
      </p:grpSp>
      <p:grpSp>
        <p:nvGrpSpPr>
          <p:cNvPr id="5" name="组合 4">
            <a:extLst>
              <a:ext uri="{FF2B5EF4-FFF2-40B4-BE49-F238E27FC236}">
                <a16:creationId xmlns:a16="http://schemas.microsoft.com/office/drawing/2014/main" id="{4990F9C7-018C-50D1-7C8F-67E509FE403C}"/>
              </a:ext>
            </a:extLst>
          </p:cNvPr>
          <p:cNvGrpSpPr/>
          <p:nvPr/>
        </p:nvGrpSpPr>
        <p:grpSpPr>
          <a:xfrm>
            <a:off x="5027513" y="5151216"/>
            <a:ext cx="4655836" cy="711200"/>
            <a:chOff x="5027513" y="5151216"/>
            <a:chExt cx="4655836" cy="711200"/>
          </a:xfrm>
        </p:grpSpPr>
        <p:sp>
          <p:nvSpPr>
            <p:cNvPr id="81" name="文本框 80">
              <a:extLst>
                <a:ext uri="{FF2B5EF4-FFF2-40B4-BE49-F238E27FC236}">
                  <a16:creationId xmlns:a16="http://schemas.microsoft.com/office/drawing/2014/main" id="{1E5A21EA-9D22-712F-24E7-AB6E3431BC4E}"/>
                </a:ext>
              </a:extLst>
            </p:cNvPr>
            <p:cNvSpPr txBox="1"/>
            <p:nvPr/>
          </p:nvSpPr>
          <p:spPr>
            <a:xfrm>
              <a:off x="5912441" y="5275983"/>
              <a:ext cx="3770908" cy="461665"/>
            </a:xfrm>
            <a:prstGeom prst="rect">
              <a:avLst/>
            </a:prstGeom>
            <a:noFill/>
          </p:spPr>
          <p:txBody>
            <a:bodyPr wrap="square" rtlCol="0">
              <a:spAutoFit/>
            </a:bodyPr>
            <a:lstStyle/>
            <a:p>
              <a:r>
                <a:rPr lang="en-US" altLang="zh-CN" sz="2400" dirty="0">
                  <a:solidFill>
                    <a:srgbClr val="1C4885"/>
                  </a:solidFill>
                  <a:latin typeface="Microsoft YaHei" panose="020B0503020204020204" pitchFamily="34" charset="-122"/>
                  <a:ea typeface="Microsoft YaHei" panose="020B0503020204020204" pitchFamily="34" charset="-122"/>
                  <a:cs typeface="+mn-ea"/>
                  <a:sym typeface="+mn-lt"/>
                </a:rPr>
                <a:t>Conclusion</a:t>
              </a:r>
              <a:endParaRPr lang="zh-CN" altLang="en-US" sz="2400" dirty="0">
                <a:solidFill>
                  <a:srgbClr val="1C4885"/>
                </a:solidFill>
                <a:latin typeface="Microsoft YaHei" panose="020B0503020204020204" pitchFamily="34" charset="-122"/>
                <a:ea typeface="Microsoft YaHei" panose="020B0503020204020204" pitchFamily="34" charset="-122"/>
                <a:cs typeface="+mn-ea"/>
                <a:sym typeface="+mn-lt"/>
              </a:endParaRPr>
            </a:p>
          </p:txBody>
        </p:sp>
        <p:sp>
          <p:nvSpPr>
            <p:cNvPr id="84" name="椭圆 83">
              <a:extLst>
                <a:ext uri="{FF2B5EF4-FFF2-40B4-BE49-F238E27FC236}">
                  <a16:creationId xmlns:a16="http://schemas.microsoft.com/office/drawing/2014/main" id="{94DF390B-691D-D12B-F11B-130B84083F5A}"/>
                </a:ext>
              </a:extLst>
            </p:cNvPr>
            <p:cNvSpPr/>
            <p:nvPr/>
          </p:nvSpPr>
          <p:spPr>
            <a:xfrm>
              <a:off x="5027513" y="5151216"/>
              <a:ext cx="711200" cy="711200"/>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b="1" dirty="0">
                  <a:solidFill>
                    <a:schemeClr val="bg1"/>
                  </a:solidFill>
                  <a:cs typeface="+mn-ea"/>
                  <a:sym typeface="+mn-lt"/>
                </a:rPr>
                <a:t>04</a:t>
              </a:r>
              <a:endParaRPr lang="zh-CN" altLang="en-US" sz="1333" b="1" dirty="0">
                <a:solidFill>
                  <a:schemeClr val="bg1"/>
                </a:solidFill>
                <a:cs typeface="+mn-ea"/>
                <a:sym typeface="+mn-lt"/>
              </a:endParaRPr>
            </a:p>
          </p:txBody>
        </p:sp>
      </p:grpSp>
      <p:grpSp>
        <p:nvGrpSpPr>
          <p:cNvPr id="4" name="组合 3">
            <a:extLst>
              <a:ext uri="{FF2B5EF4-FFF2-40B4-BE49-F238E27FC236}">
                <a16:creationId xmlns:a16="http://schemas.microsoft.com/office/drawing/2014/main" id="{E8648050-5674-FC06-4A78-C26AFDE88C13}"/>
              </a:ext>
            </a:extLst>
          </p:cNvPr>
          <p:cNvGrpSpPr/>
          <p:nvPr/>
        </p:nvGrpSpPr>
        <p:grpSpPr>
          <a:xfrm>
            <a:off x="5027513" y="3895763"/>
            <a:ext cx="4005678" cy="711200"/>
            <a:chOff x="5027513" y="3869705"/>
            <a:chExt cx="4005678" cy="711200"/>
          </a:xfrm>
        </p:grpSpPr>
        <p:sp>
          <p:nvSpPr>
            <p:cNvPr id="83" name="椭圆 82">
              <a:extLst>
                <a:ext uri="{FF2B5EF4-FFF2-40B4-BE49-F238E27FC236}">
                  <a16:creationId xmlns:a16="http://schemas.microsoft.com/office/drawing/2014/main" id="{824254C9-2E16-F51C-359F-FB3AEF0D20F7}"/>
                </a:ext>
              </a:extLst>
            </p:cNvPr>
            <p:cNvSpPr/>
            <p:nvPr/>
          </p:nvSpPr>
          <p:spPr>
            <a:xfrm>
              <a:off x="5027513" y="3869705"/>
              <a:ext cx="711200" cy="711200"/>
            </a:xfrm>
            <a:prstGeom prst="ellipse">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b="1" dirty="0">
                  <a:solidFill>
                    <a:schemeClr val="bg1"/>
                  </a:solidFill>
                  <a:cs typeface="+mn-ea"/>
                  <a:sym typeface="+mn-lt"/>
                </a:rPr>
                <a:t>03</a:t>
              </a:r>
              <a:endParaRPr lang="zh-CN" altLang="en-US" sz="1333" b="1" dirty="0">
                <a:solidFill>
                  <a:schemeClr val="bg1"/>
                </a:solidFill>
                <a:cs typeface="+mn-ea"/>
                <a:sym typeface="+mn-lt"/>
              </a:endParaRPr>
            </a:p>
          </p:txBody>
        </p:sp>
        <p:sp>
          <p:nvSpPr>
            <p:cNvPr id="85" name="文本框 84">
              <a:extLst>
                <a:ext uri="{FF2B5EF4-FFF2-40B4-BE49-F238E27FC236}">
                  <a16:creationId xmlns:a16="http://schemas.microsoft.com/office/drawing/2014/main" id="{F9D2D28C-E650-DC22-F6E5-0CDCEF3BEBF7}"/>
                </a:ext>
              </a:extLst>
            </p:cNvPr>
            <p:cNvSpPr txBox="1"/>
            <p:nvPr/>
          </p:nvSpPr>
          <p:spPr>
            <a:xfrm>
              <a:off x="5912441" y="3994472"/>
              <a:ext cx="3120750" cy="461665"/>
            </a:xfrm>
            <a:prstGeom prst="rect">
              <a:avLst/>
            </a:prstGeom>
            <a:noFill/>
          </p:spPr>
          <p:txBody>
            <a:bodyPr wrap="square" rtlCol="0">
              <a:spAutoFit/>
            </a:bodyPr>
            <a:lstStyle/>
            <a:p>
              <a:r>
                <a:rPr lang="en-US" altLang="zh-CN" sz="2400" dirty="0">
                  <a:solidFill>
                    <a:srgbClr val="1C4885"/>
                  </a:solidFill>
                  <a:latin typeface="Microsoft YaHei" panose="020B0503020204020204" pitchFamily="34" charset="-122"/>
                  <a:ea typeface="Microsoft YaHei" panose="020B0503020204020204" pitchFamily="34" charset="-122"/>
                  <a:cs typeface="+mn-ea"/>
                  <a:sym typeface="+mn-lt"/>
                </a:rPr>
                <a:t>Experiments</a:t>
              </a:r>
              <a:endParaRPr lang="zh-CN" altLang="en-US" sz="2400" dirty="0">
                <a:solidFill>
                  <a:srgbClr val="1C4885"/>
                </a:solidFill>
                <a:latin typeface="Microsoft YaHei" panose="020B0503020204020204" pitchFamily="34" charset="-122"/>
                <a:ea typeface="Microsoft YaHei" panose="020B0503020204020204" pitchFamily="34" charset="-122"/>
                <a:cs typeface="+mn-ea"/>
                <a:sym typeface="+mn-lt"/>
              </a:endParaRPr>
            </a:p>
          </p:txBody>
        </p:sp>
      </p:grpSp>
    </p:spTree>
    <p:extLst>
      <p:ext uri="{BB962C8B-B14F-4D97-AF65-F5344CB8AC3E}">
        <p14:creationId xmlns:p14="http://schemas.microsoft.com/office/powerpoint/2010/main" val="1378380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124F3-52EC-9E50-A6D2-AE514C03F991}"/>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7CFC0B03-3802-E0B3-A21D-94D7D3180E21}"/>
              </a:ext>
            </a:extLst>
          </p:cNvPr>
          <p:cNvGrpSpPr/>
          <p:nvPr/>
        </p:nvGrpSpPr>
        <p:grpSpPr>
          <a:xfrm>
            <a:off x="0" y="6426197"/>
            <a:ext cx="12192000" cy="644420"/>
            <a:chOff x="-104233" y="6376515"/>
            <a:chExt cx="12192000" cy="682332"/>
          </a:xfrm>
        </p:grpSpPr>
        <p:sp>
          <p:nvSpPr>
            <p:cNvPr id="3" name="矩形 2">
              <a:extLst>
                <a:ext uri="{FF2B5EF4-FFF2-40B4-BE49-F238E27FC236}">
                  <a16:creationId xmlns:a16="http://schemas.microsoft.com/office/drawing/2014/main" id="{65AE1CDB-C9A1-B4B1-8D32-FE7819FFF668}"/>
                </a:ext>
              </a:extLst>
            </p:cNvPr>
            <p:cNvSpPr/>
            <p:nvPr/>
          </p:nvSpPr>
          <p:spPr>
            <a:xfrm>
              <a:off x="-104233" y="6376515"/>
              <a:ext cx="12192000" cy="457203"/>
            </a:xfrm>
            <a:prstGeom prst="rect">
              <a:avLst/>
            </a:prstGeom>
            <a:solidFill>
              <a:srgbClr val="153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4" name="直线连接符 3">
              <a:extLst>
                <a:ext uri="{FF2B5EF4-FFF2-40B4-BE49-F238E27FC236}">
                  <a16:creationId xmlns:a16="http://schemas.microsoft.com/office/drawing/2014/main" id="{5F5D3144-03E4-BCFF-7442-7EC227F4E818}"/>
                </a:ext>
              </a:extLst>
            </p:cNvPr>
            <p:cNvCxnSpPr/>
            <p:nvPr/>
          </p:nvCxnSpPr>
          <p:spPr>
            <a:xfrm>
              <a:off x="5991767" y="6448819"/>
              <a:ext cx="0" cy="32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5D3AA0D5-E4B7-80AD-CFFD-E34434BB804B}"/>
                </a:ext>
              </a:extLst>
            </p:cNvPr>
            <p:cNvSpPr txBox="1"/>
            <p:nvPr/>
          </p:nvSpPr>
          <p:spPr>
            <a:xfrm>
              <a:off x="629055" y="6439669"/>
              <a:ext cx="1883501" cy="358471"/>
            </a:xfrm>
            <a:prstGeom prst="rect">
              <a:avLst/>
            </a:prstGeom>
            <a:noFill/>
          </p:spPr>
          <p:txBody>
            <a:bodyPr wrap="square" rtlCol="0">
              <a:spAutoFit/>
            </a:bodyPr>
            <a:lstStyle/>
            <a:p>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Introduction</a:t>
              </a: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42C8EF96-9DFD-59B7-FFE3-8A88BBEBAC74}"/>
                </a:ext>
              </a:extLst>
            </p:cNvPr>
            <p:cNvSpPr txBox="1"/>
            <p:nvPr/>
          </p:nvSpPr>
          <p:spPr>
            <a:xfrm>
              <a:off x="8980121" y="6439669"/>
              <a:ext cx="3051519" cy="619178"/>
            </a:xfrm>
            <a:prstGeom prst="rect">
              <a:avLst/>
            </a:prstGeom>
            <a:noFill/>
          </p:spPr>
          <p:txBody>
            <a:bodyPr wrap="square" rtlCol="0">
              <a:spAutoFit/>
            </a:bodyPr>
            <a:lstStyle/>
            <a:p>
              <a:pPr algn="ctr"/>
              <a:r>
                <a:rPr kumimoji="1"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rPr>
                <a:t>Conclusion</a:t>
              </a:r>
            </a:p>
            <a:p>
              <a:pPr algn="ctr"/>
              <a:endParaRPr kumimoji="1"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cxnSp>
        <p:nvCxnSpPr>
          <p:cNvPr id="15" name="直线连接符 14">
            <a:extLst>
              <a:ext uri="{FF2B5EF4-FFF2-40B4-BE49-F238E27FC236}">
                <a16:creationId xmlns:a16="http://schemas.microsoft.com/office/drawing/2014/main" id="{AFBB5135-B18A-AF3C-996A-14EE4E0A7F91}"/>
              </a:ext>
            </a:extLst>
          </p:cNvPr>
          <p:cNvCxnSpPr/>
          <p:nvPr/>
        </p:nvCxnSpPr>
        <p:spPr>
          <a:xfrm>
            <a:off x="3048000" y="6485846"/>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AB5362EF-7EB9-853F-DD1D-26900D4D9B89}"/>
              </a:ext>
            </a:extLst>
          </p:cNvPr>
          <p:cNvSpPr txBox="1"/>
          <p:nvPr/>
        </p:nvSpPr>
        <p:spPr>
          <a:xfrm>
            <a:off x="3048000" y="6485846"/>
            <a:ext cx="2997197" cy="584775"/>
          </a:xfrm>
          <a:prstGeom prst="rect">
            <a:avLst/>
          </a:prstGeom>
          <a:noFill/>
        </p:spPr>
        <p:txBody>
          <a:bodyPr wrap="square" rtlCol="0">
            <a:spAutoFit/>
          </a:bodyPr>
          <a:lstStyle/>
          <a:p>
            <a:pPr algn="ctr"/>
            <a:r>
              <a:rPr kumimoji="1" lang="en-US" altLang="zh-CN" sz="1600" dirty="0">
                <a:solidFill>
                  <a:schemeClr val="bg1"/>
                </a:solidFill>
                <a:latin typeface="Microsoft YaHei" panose="020B0503020204020204" pitchFamily="34" charset="-122"/>
                <a:ea typeface="Microsoft YaHei" panose="020B0503020204020204" pitchFamily="34" charset="-122"/>
              </a:rPr>
              <a:t>Methodology</a:t>
            </a:r>
          </a:p>
          <a:p>
            <a:pPr algn="ct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cxnSp>
        <p:nvCxnSpPr>
          <p:cNvPr id="17" name="直线连接符 16">
            <a:extLst>
              <a:ext uri="{FF2B5EF4-FFF2-40B4-BE49-F238E27FC236}">
                <a16:creationId xmlns:a16="http://schemas.microsoft.com/office/drawing/2014/main" id="{BDCC7063-6984-EB71-7B76-0CE3D3E6724D}"/>
              </a:ext>
            </a:extLst>
          </p:cNvPr>
          <p:cNvCxnSpPr/>
          <p:nvPr/>
        </p:nvCxnSpPr>
        <p:spPr>
          <a:xfrm>
            <a:off x="9093200" y="6515082"/>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9DE8DF90-CF0B-1005-B2A3-4DCB8F0F1BE7}"/>
              </a:ext>
            </a:extLst>
          </p:cNvPr>
          <p:cNvSpPr txBox="1"/>
          <p:nvPr/>
        </p:nvSpPr>
        <p:spPr>
          <a:xfrm>
            <a:off x="6770490" y="6485846"/>
            <a:ext cx="1639375" cy="338554"/>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Experiments</a:t>
            </a:r>
          </a:p>
        </p:txBody>
      </p:sp>
      <p:pic>
        <p:nvPicPr>
          <p:cNvPr id="9" name="图片 8" descr="徽标&#10;&#10;描述已自动生成">
            <a:extLst>
              <a:ext uri="{FF2B5EF4-FFF2-40B4-BE49-F238E27FC236}">
                <a16:creationId xmlns:a16="http://schemas.microsoft.com/office/drawing/2014/main" id="{F86D9400-F82E-C985-55E4-D5E044621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932" y="-330200"/>
            <a:ext cx="1484068" cy="2125696"/>
          </a:xfrm>
          <a:prstGeom prst="rect">
            <a:avLst/>
          </a:prstGeom>
        </p:spPr>
      </p:pic>
      <p:cxnSp>
        <p:nvCxnSpPr>
          <p:cNvPr id="12" name="直接连接符 5">
            <a:extLst>
              <a:ext uri="{FF2B5EF4-FFF2-40B4-BE49-F238E27FC236}">
                <a16:creationId xmlns:a16="http://schemas.microsoft.com/office/drawing/2014/main" id="{CC9FECEA-8133-22B9-CAC9-2819B97AFC3C}"/>
              </a:ext>
            </a:extLst>
          </p:cNvPr>
          <p:cNvCxnSpPr>
            <a:cxnSpLocks/>
          </p:cNvCxnSpPr>
          <p:nvPr/>
        </p:nvCxnSpPr>
        <p:spPr>
          <a:xfrm>
            <a:off x="423653" y="420205"/>
            <a:ext cx="0" cy="406400"/>
          </a:xfrm>
          <a:prstGeom prst="line">
            <a:avLst/>
          </a:prstGeom>
          <a:ln w="889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5BF04A6-1804-F1C7-010F-423820EB2AC6}"/>
              </a:ext>
            </a:extLst>
          </p:cNvPr>
          <p:cNvSpPr txBox="1"/>
          <p:nvPr/>
        </p:nvSpPr>
        <p:spPr>
          <a:xfrm>
            <a:off x="507999" y="418527"/>
            <a:ext cx="3078479" cy="420564"/>
          </a:xfrm>
          <a:prstGeom prst="rect">
            <a:avLst/>
          </a:prstGeom>
          <a:noFill/>
        </p:spPr>
        <p:txBody>
          <a:bodyPr wrap="square" rtlCol="0">
            <a:spAutoFit/>
          </a:bodyPr>
          <a:lstStyle/>
          <a:p>
            <a:r>
              <a:rPr lang="en-US" altLang="zh-CN"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rPr>
              <a:t>Complexity Analysis</a:t>
            </a:r>
          </a:p>
        </p:txBody>
      </p:sp>
      <p:pic>
        <p:nvPicPr>
          <p:cNvPr id="10" name="图片 9">
            <a:extLst>
              <a:ext uri="{FF2B5EF4-FFF2-40B4-BE49-F238E27FC236}">
                <a16:creationId xmlns:a16="http://schemas.microsoft.com/office/drawing/2014/main" id="{61E74E20-4733-B5B0-D503-1F495EBB7AAE}"/>
              </a:ext>
            </a:extLst>
          </p:cNvPr>
          <p:cNvPicPr>
            <a:picLocks noChangeAspect="1"/>
          </p:cNvPicPr>
          <p:nvPr/>
        </p:nvPicPr>
        <p:blipFill>
          <a:blip r:embed="rId4"/>
          <a:stretch>
            <a:fillRect/>
          </a:stretch>
        </p:blipFill>
        <p:spPr>
          <a:xfrm>
            <a:off x="1173053" y="1561938"/>
            <a:ext cx="9845893" cy="3734124"/>
          </a:xfrm>
          <a:prstGeom prst="rect">
            <a:avLst/>
          </a:prstGeom>
        </p:spPr>
      </p:pic>
    </p:spTree>
    <p:extLst>
      <p:ext uri="{BB962C8B-B14F-4D97-AF65-F5344CB8AC3E}">
        <p14:creationId xmlns:p14="http://schemas.microsoft.com/office/powerpoint/2010/main" val="1971639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BD583-4F8F-C70C-BFA3-F2C294C8F215}"/>
            </a:ext>
          </a:extLst>
        </p:cNvPr>
        <p:cNvGrpSpPr/>
        <p:nvPr/>
      </p:nvGrpSpPr>
      <p:grpSpPr>
        <a:xfrm>
          <a:off x="0" y="0"/>
          <a:ext cx="0" cy="0"/>
          <a:chOff x="0" y="0"/>
          <a:chExt cx="0" cy="0"/>
        </a:xfrm>
      </p:grpSpPr>
      <p:sp>
        <p:nvSpPr>
          <p:cNvPr id="184" name="矩形 38">
            <a:extLst>
              <a:ext uri="{FF2B5EF4-FFF2-40B4-BE49-F238E27FC236}">
                <a16:creationId xmlns:a16="http://schemas.microsoft.com/office/drawing/2014/main" id="{07391E5B-A9F0-E99E-C178-3869BDA15BCF}"/>
              </a:ext>
            </a:extLst>
          </p:cNvPr>
          <p:cNvSpPr/>
          <p:nvPr/>
        </p:nvSpPr>
        <p:spPr>
          <a:xfrm>
            <a:off x="0" y="6064383"/>
            <a:ext cx="12192000" cy="796691"/>
          </a:xfrm>
          <a:prstGeom prst="rect">
            <a:avLst/>
          </a:prstGeom>
          <a:solidFill>
            <a:srgbClr val="16426C"/>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pic>
        <p:nvPicPr>
          <p:cNvPr id="185" name="图形 39" descr="图形 39">
            <a:extLst>
              <a:ext uri="{FF2B5EF4-FFF2-40B4-BE49-F238E27FC236}">
                <a16:creationId xmlns:a16="http://schemas.microsoft.com/office/drawing/2014/main" id="{931F0601-C2C5-DF40-BBB8-E44165295419}"/>
              </a:ext>
            </a:extLst>
          </p:cNvPr>
          <p:cNvPicPr>
            <a:picLocks noChangeAspect="1"/>
          </p:cNvPicPr>
          <p:nvPr/>
        </p:nvPicPr>
        <p:blipFill>
          <a:blip r:embed="rId3">
            <a:alphaModFix amt="50000"/>
          </a:blip>
          <a:stretch>
            <a:fillRect/>
          </a:stretch>
        </p:blipFill>
        <p:spPr>
          <a:xfrm>
            <a:off x="1574800" y="6286640"/>
            <a:ext cx="8753062" cy="561078"/>
          </a:xfrm>
          <a:prstGeom prst="rect">
            <a:avLst/>
          </a:prstGeom>
          <a:ln w="12700">
            <a:miter lim="400000"/>
          </a:ln>
        </p:spPr>
      </p:pic>
      <p:sp>
        <p:nvSpPr>
          <p:cNvPr id="186" name="文本框 8">
            <a:extLst>
              <a:ext uri="{FF2B5EF4-FFF2-40B4-BE49-F238E27FC236}">
                <a16:creationId xmlns:a16="http://schemas.microsoft.com/office/drawing/2014/main" id="{FEC8E90C-F7E6-9D25-07F5-500FAE4D3F42}"/>
              </a:ext>
            </a:extLst>
          </p:cNvPr>
          <p:cNvSpPr txBox="1"/>
          <p:nvPr/>
        </p:nvSpPr>
        <p:spPr>
          <a:xfrm>
            <a:off x="5283200" y="2660693"/>
            <a:ext cx="4326855"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defTabSz="457200">
              <a:defRPr sz="4400" b="1">
                <a:solidFill>
                  <a:srgbClr val="404040"/>
                </a:solidFill>
                <a:latin typeface="微软雅黑 Light"/>
                <a:ea typeface="微软雅黑 Light"/>
                <a:cs typeface="微软雅黑 Light"/>
                <a:sym typeface="微软雅黑 Light"/>
              </a:defRPr>
            </a:lvl1pPr>
          </a:lstStyle>
          <a:p>
            <a:r>
              <a:rPr lang="en-US" altLang="zh-CN" dirty="0"/>
              <a:t>Experiments</a:t>
            </a:r>
          </a:p>
        </p:txBody>
      </p:sp>
      <p:grpSp>
        <p:nvGrpSpPr>
          <p:cNvPr id="194" name="组合 47">
            <a:extLst>
              <a:ext uri="{FF2B5EF4-FFF2-40B4-BE49-F238E27FC236}">
                <a16:creationId xmlns:a16="http://schemas.microsoft.com/office/drawing/2014/main" id="{4C50625E-D071-8785-1589-298483C85D4C}"/>
              </a:ext>
            </a:extLst>
          </p:cNvPr>
          <p:cNvGrpSpPr/>
          <p:nvPr/>
        </p:nvGrpSpPr>
        <p:grpSpPr>
          <a:xfrm>
            <a:off x="3107162" y="2247100"/>
            <a:ext cx="1547895" cy="1573585"/>
            <a:chOff x="-1" y="0"/>
            <a:chExt cx="1547894" cy="1573584"/>
          </a:xfrm>
        </p:grpSpPr>
        <p:grpSp>
          <p:nvGrpSpPr>
            <p:cNvPr id="190" name="椭圆 48">
              <a:extLst>
                <a:ext uri="{FF2B5EF4-FFF2-40B4-BE49-F238E27FC236}">
                  <a16:creationId xmlns:a16="http://schemas.microsoft.com/office/drawing/2014/main" id="{0D499B87-6D98-DCAD-F9EF-2891C0F6C145}"/>
                </a:ext>
              </a:extLst>
            </p:cNvPr>
            <p:cNvGrpSpPr/>
            <p:nvPr/>
          </p:nvGrpSpPr>
          <p:grpSpPr>
            <a:xfrm>
              <a:off x="129295" y="112227"/>
              <a:ext cx="1289301" cy="1323436"/>
              <a:chOff x="-1" y="-17068"/>
              <a:chExt cx="1289300" cy="1323434"/>
            </a:xfrm>
          </p:grpSpPr>
          <p:sp>
            <p:nvSpPr>
              <p:cNvPr id="188" name="圆形">
                <a:extLst>
                  <a:ext uri="{FF2B5EF4-FFF2-40B4-BE49-F238E27FC236}">
                    <a16:creationId xmlns:a16="http://schemas.microsoft.com/office/drawing/2014/main" id="{D8F32D86-8FE3-63E2-5382-E83DEF486945}"/>
                  </a:ext>
                </a:extLst>
              </p:cNvPr>
              <p:cNvSpPr/>
              <p:nvPr/>
            </p:nvSpPr>
            <p:spPr>
              <a:xfrm>
                <a:off x="-1" y="0"/>
                <a:ext cx="1289300" cy="1289298"/>
              </a:xfrm>
              <a:prstGeom prst="ellipse">
                <a:avLst/>
              </a:prstGeom>
              <a:solidFill>
                <a:srgbClr val="16426C"/>
              </a:solidFill>
              <a:ln w="12700" cap="flat">
                <a:noFill/>
                <a:miter lim="400000"/>
              </a:ln>
              <a:effectLst/>
            </p:spPr>
            <p:txBody>
              <a:bodyPr wrap="square" lIns="45719" tIns="45719" rIns="45719" bIns="45719" numCol="1" anchor="ctr">
                <a:noAutofit/>
              </a:bodyPr>
              <a:lstStyle/>
              <a:p>
                <a:pPr algn="ctr">
                  <a:defRPr sz="8000">
                    <a:solidFill>
                      <a:srgbClr val="FFFFFF"/>
                    </a:solidFill>
                    <a:latin typeface="Arial"/>
                    <a:ea typeface="Arial"/>
                    <a:cs typeface="Arial"/>
                    <a:sym typeface="Arial"/>
                  </a:defRPr>
                </a:pPr>
                <a:endParaRPr sz="8000"/>
              </a:p>
            </p:txBody>
          </p:sp>
          <p:sp>
            <p:nvSpPr>
              <p:cNvPr id="189" name="1">
                <a:extLst>
                  <a:ext uri="{FF2B5EF4-FFF2-40B4-BE49-F238E27FC236}">
                    <a16:creationId xmlns:a16="http://schemas.microsoft.com/office/drawing/2014/main" id="{6AE482C9-D840-4719-8DC9-0460FA368BC5}"/>
                  </a:ext>
                </a:extLst>
              </p:cNvPr>
              <p:cNvSpPr txBox="1"/>
              <p:nvPr/>
            </p:nvSpPr>
            <p:spPr>
              <a:xfrm>
                <a:off x="234533" y="-17068"/>
                <a:ext cx="820233" cy="13234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0">
                    <a:solidFill>
                      <a:srgbClr val="FFFFFF"/>
                    </a:solidFill>
                    <a:latin typeface="Arial"/>
                    <a:ea typeface="Arial"/>
                    <a:cs typeface="Arial"/>
                    <a:sym typeface="Arial"/>
                  </a:defRPr>
                </a:lvl1pPr>
              </a:lstStyle>
              <a:p>
                <a:r>
                  <a:rPr lang="en-US" dirty="0"/>
                  <a:t>3</a:t>
                </a:r>
                <a:endParaRPr dirty="0"/>
              </a:p>
            </p:txBody>
          </p:sp>
        </p:grpSp>
        <p:sp>
          <p:nvSpPr>
            <p:cNvPr id="191" name="椭圆 49">
              <a:extLst>
                <a:ext uri="{FF2B5EF4-FFF2-40B4-BE49-F238E27FC236}">
                  <a16:creationId xmlns:a16="http://schemas.microsoft.com/office/drawing/2014/main" id="{DBA1F48C-3608-30D7-1151-364AB4D066E1}"/>
                </a:ext>
              </a:extLst>
            </p:cNvPr>
            <p:cNvSpPr/>
            <p:nvPr/>
          </p:nvSpPr>
          <p:spPr>
            <a:xfrm>
              <a:off x="-1" y="0"/>
              <a:ext cx="1547894" cy="1547893"/>
            </a:xfrm>
            <a:prstGeom prst="ellipse">
              <a:avLst/>
            </a:prstGeom>
            <a:noFill/>
            <a:ln w="17145" cap="flat">
              <a:solidFill>
                <a:srgbClr val="CCD8E5"/>
              </a:solidFill>
              <a:prstDash val="solid"/>
              <a:round/>
            </a:ln>
            <a:effectLst/>
          </p:spPr>
          <p:txBody>
            <a:bodyPr wrap="square" lIns="45719" tIns="45719" rIns="45719" bIns="45719" numCol="1" anchor="ctr">
              <a:noAutofit/>
            </a:bodyPr>
            <a:lstStyle/>
            <a:p>
              <a:pPr algn="ctr">
                <a:defRPr sz="8000">
                  <a:solidFill>
                    <a:srgbClr val="FFFFFF"/>
                  </a:solidFill>
                  <a:latin typeface="Arial"/>
                  <a:ea typeface="Arial"/>
                  <a:cs typeface="Arial"/>
                  <a:sym typeface="Arial"/>
                </a:defRPr>
              </a:pPr>
              <a:endParaRPr sz="8000"/>
            </a:p>
          </p:txBody>
        </p:sp>
        <p:sp>
          <p:nvSpPr>
            <p:cNvPr id="192" name="椭圆 50">
              <a:extLst>
                <a:ext uri="{FF2B5EF4-FFF2-40B4-BE49-F238E27FC236}">
                  <a16:creationId xmlns:a16="http://schemas.microsoft.com/office/drawing/2014/main" id="{0213C230-DCDD-FE53-6E77-7192FDBE3ACC}"/>
                </a:ext>
              </a:extLst>
            </p:cNvPr>
            <p:cNvSpPr/>
            <p:nvPr/>
          </p:nvSpPr>
          <p:spPr>
            <a:xfrm>
              <a:off x="1115473" y="1214173"/>
              <a:ext cx="359411" cy="359411"/>
            </a:xfrm>
            <a:prstGeom prst="ellipse">
              <a:avLst/>
            </a:prstGeom>
            <a:solidFill>
              <a:srgbClr val="6689B1">
                <a:alpha val="8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193" name="椭圆 52">
              <a:extLst>
                <a:ext uri="{FF2B5EF4-FFF2-40B4-BE49-F238E27FC236}">
                  <a16:creationId xmlns:a16="http://schemas.microsoft.com/office/drawing/2014/main" id="{6DFFEAB9-7782-2BFF-214C-C65A36D6AB52}"/>
                </a:ext>
              </a:extLst>
            </p:cNvPr>
            <p:cNvSpPr/>
            <p:nvPr/>
          </p:nvSpPr>
          <p:spPr>
            <a:xfrm>
              <a:off x="129295" y="34341"/>
              <a:ext cx="226115" cy="226115"/>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grpSp>
    </p:spTree>
    <p:extLst>
      <p:ext uri="{BB962C8B-B14F-4D97-AF65-F5344CB8AC3E}">
        <p14:creationId xmlns:p14="http://schemas.microsoft.com/office/powerpoint/2010/main" val="42708916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07FEA-A1AC-E131-0A1D-6A48ADA210A2}"/>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E96EA9EC-3F91-12F3-316C-7D3989461318}"/>
              </a:ext>
            </a:extLst>
          </p:cNvPr>
          <p:cNvGrpSpPr/>
          <p:nvPr/>
        </p:nvGrpSpPr>
        <p:grpSpPr>
          <a:xfrm>
            <a:off x="0" y="6426197"/>
            <a:ext cx="12192000" cy="644420"/>
            <a:chOff x="-104233" y="6376515"/>
            <a:chExt cx="12192000" cy="682332"/>
          </a:xfrm>
        </p:grpSpPr>
        <p:sp>
          <p:nvSpPr>
            <p:cNvPr id="3" name="矩形 2">
              <a:extLst>
                <a:ext uri="{FF2B5EF4-FFF2-40B4-BE49-F238E27FC236}">
                  <a16:creationId xmlns:a16="http://schemas.microsoft.com/office/drawing/2014/main" id="{AE50F3F9-8576-6D56-6A94-1D1B88EAFEF3}"/>
                </a:ext>
              </a:extLst>
            </p:cNvPr>
            <p:cNvSpPr/>
            <p:nvPr/>
          </p:nvSpPr>
          <p:spPr>
            <a:xfrm>
              <a:off x="-104233" y="6376515"/>
              <a:ext cx="12192000" cy="457203"/>
            </a:xfrm>
            <a:prstGeom prst="rect">
              <a:avLst/>
            </a:prstGeom>
            <a:solidFill>
              <a:srgbClr val="153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4" name="直线连接符 3">
              <a:extLst>
                <a:ext uri="{FF2B5EF4-FFF2-40B4-BE49-F238E27FC236}">
                  <a16:creationId xmlns:a16="http://schemas.microsoft.com/office/drawing/2014/main" id="{33BCEC6E-A3E4-8A6F-53C0-F3D982EAF70A}"/>
                </a:ext>
              </a:extLst>
            </p:cNvPr>
            <p:cNvCxnSpPr/>
            <p:nvPr/>
          </p:nvCxnSpPr>
          <p:spPr>
            <a:xfrm>
              <a:off x="5991767" y="6448819"/>
              <a:ext cx="0" cy="32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8CF7F7D-AD23-5061-29AD-C33DDC8EEF6D}"/>
                </a:ext>
              </a:extLst>
            </p:cNvPr>
            <p:cNvSpPr txBox="1"/>
            <p:nvPr/>
          </p:nvSpPr>
          <p:spPr>
            <a:xfrm>
              <a:off x="629055" y="6439669"/>
              <a:ext cx="1883501" cy="358471"/>
            </a:xfrm>
            <a:prstGeom prst="rect">
              <a:avLst/>
            </a:prstGeom>
            <a:noFill/>
          </p:spPr>
          <p:txBody>
            <a:bodyPr wrap="square" rtlCol="0">
              <a:spAutoFit/>
            </a:bodyPr>
            <a:lstStyle/>
            <a:p>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Introduction</a:t>
              </a: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CBDB434A-DE14-C164-C67C-742CBA595242}"/>
                </a:ext>
              </a:extLst>
            </p:cNvPr>
            <p:cNvSpPr txBox="1"/>
            <p:nvPr/>
          </p:nvSpPr>
          <p:spPr>
            <a:xfrm>
              <a:off x="8980121" y="6439669"/>
              <a:ext cx="3051519" cy="619178"/>
            </a:xfrm>
            <a:prstGeom prst="rect">
              <a:avLst/>
            </a:prstGeom>
            <a:noFill/>
          </p:spPr>
          <p:txBody>
            <a:bodyPr wrap="square" rtlCol="0">
              <a:spAutoFit/>
            </a:bodyPr>
            <a:lstStyle/>
            <a:p>
              <a:pPr algn="ctr"/>
              <a:r>
                <a:rPr kumimoji="1"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rPr>
                <a:t>Conclusion</a:t>
              </a:r>
            </a:p>
            <a:p>
              <a:pPr algn="ctr"/>
              <a:endParaRPr kumimoji="1"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cxnSp>
        <p:nvCxnSpPr>
          <p:cNvPr id="15" name="直线连接符 14">
            <a:extLst>
              <a:ext uri="{FF2B5EF4-FFF2-40B4-BE49-F238E27FC236}">
                <a16:creationId xmlns:a16="http://schemas.microsoft.com/office/drawing/2014/main" id="{191C1691-5C33-4086-2676-B5847A1FCDF3}"/>
              </a:ext>
            </a:extLst>
          </p:cNvPr>
          <p:cNvCxnSpPr/>
          <p:nvPr/>
        </p:nvCxnSpPr>
        <p:spPr>
          <a:xfrm>
            <a:off x="3048000" y="6485846"/>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B2CD82AA-391A-C3B0-B713-86D644EAFDD0}"/>
              </a:ext>
            </a:extLst>
          </p:cNvPr>
          <p:cNvSpPr txBox="1"/>
          <p:nvPr/>
        </p:nvSpPr>
        <p:spPr>
          <a:xfrm>
            <a:off x="3048000" y="6485846"/>
            <a:ext cx="2997197" cy="584775"/>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Methodology</a:t>
            </a:r>
          </a:p>
          <a:p>
            <a:pPr algn="ct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cxnSp>
        <p:nvCxnSpPr>
          <p:cNvPr id="17" name="直线连接符 16">
            <a:extLst>
              <a:ext uri="{FF2B5EF4-FFF2-40B4-BE49-F238E27FC236}">
                <a16:creationId xmlns:a16="http://schemas.microsoft.com/office/drawing/2014/main" id="{3443AA46-FAD2-4551-4027-8FB0B57846EA}"/>
              </a:ext>
            </a:extLst>
          </p:cNvPr>
          <p:cNvCxnSpPr/>
          <p:nvPr/>
        </p:nvCxnSpPr>
        <p:spPr>
          <a:xfrm>
            <a:off x="9093200" y="6515082"/>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FF92B94E-6767-8381-2412-C2DF425F041A}"/>
              </a:ext>
            </a:extLst>
          </p:cNvPr>
          <p:cNvSpPr txBox="1"/>
          <p:nvPr/>
        </p:nvSpPr>
        <p:spPr>
          <a:xfrm>
            <a:off x="6770490" y="6485846"/>
            <a:ext cx="1639375" cy="338554"/>
          </a:xfrm>
          <a:prstGeom prst="rect">
            <a:avLst/>
          </a:prstGeom>
          <a:noFill/>
        </p:spPr>
        <p:txBody>
          <a:bodyPr wrap="square" rtlCol="0">
            <a:spAutoFit/>
          </a:bodyPr>
          <a:lstStyle/>
          <a:p>
            <a:pPr algn="ctr"/>
            <a:r>
              <a:rPr kumimoji="1" lang="en-US" altLang="zh-CN" sz="1600" dirty="0">
                <a:solidFill>
                  <a:schemeClr val="bg1"/>
                </a:solidFill>
                <a:latin typeface="Microsoft YaHei" panose="020B0503020204020204" pitchFamily="34" charset="-122"/>
                <a:ea typeface="Microsoft YaHei" panose="020B0503020204020204" pitchFamily="34" charset="-122"/>
              </a:rPr>
              <a:t>Experiments</a:t>
            </a:r>
          </a:p>
        </p:txBody>
      </p:sp>
      <p:pic>
        <p:nvPicPr>
          <p:cNvPr id="9" name="图片 8" descr="徽标&#10;&#10;描述已自动生成">
            <a:extLst>
              <a:ext uri="{FF2B5EF4-FFF2-40B4-BE49-F238E27FC236}">
                <a16:creationId xmlns:a16="http://schemas.microsoft.com/office/drawing/2014/main" id="{4D451523-7856-5B1D-48BA-2BD142368B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932" y="-330200"/>
            <a:ext cx="1484068" cy="2125696"/>
          </a:xfrm>
          <a:prstGeom prst="rect">
            <a:avLst/>
          </a:prstGeom>
        </p:spPr>
      </p:pic>
      <p:cxnSp>
        <p:nvCxnSpPr>
          <p:cNvPr id="12" name="直接连接符 5">
            <a:extLst>
              <a:ext uri="{FF2B5EF4-FFF2-40B4-BE49-F238E27FC236}">
                <a16:creationId xmlns:a16="http://schemas.microsoft.com/office/drawing/2014/main" id="{B666A50B-B161-A483-EC29-C1F6B940AD2F}"/>
              </a:ext>
            </a:extLst>
          </p:cNvPr>
          <p:cNvCxnSpPr>
            <a:cxnSpLocks/>
          </p:cNvCxnSpPr>
          <p:nvPr/>
        </p:nvCxnSpPr>
        <p:spPr>
          <a:xfrm>
            <a:off x="423653" y="420205"/>
            <a:ext cx="0" cy="406400"/>
          </a:xfrm>
          <a:prstGeom prst="line">
            <a:avLst/>
          </a:prstGeom>
          <a:ln w="889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34F16B8-4F78-139E-A3BE-F65AFC8FC3FD}"/>
              </a:ext>
            </a:extLst>
          </p:cNvPr>
          <p:cNvSpPr txBox="1"/>
          <p:nvPr/>
        </p:nvSpPr>
        <p:spPr>
          <a:xfrm>
            <a:off x="508000" y="418527"/>
            <a:ext cx="2366746" cy="420564"/>
          </a:xfrm>
          <a:prstGeom prst="rect">
            <a:avLst/>
          </a:prstGeom>
          <a:noFill/>
        </p:spPr>
        <p:txBody>
          <a:bodyPr wrap="square" rtlCol="0">
            <a:spAutoFit/>
          </a:bodyPr>
          <a:lstStyle/>
          <a:p>
            <a:r>
              <a:rPr lang="en-US" altLang="zh-CN"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rPr>
              <a:t>Setting</a:t>
            </a:r>
          </a:p>
        </p:txBody>
      </p:sp>
      <p:sp>
        <p:nvSpPr>
          <p:cNvPr id="27" name="文本框 26">
            <a:extLst>
              <a:ext uri="{FF2B5EF4-FFF2-40B4-BE49-F238E27FC236}">
                <a16:creationId xmlns:a16="http://schemas.microsoft.com/office/drawing/2014/main" id="{E12D46B3-4785-C147-A677-E6A8E66BDB2F}"/>
              </a:ext>
            </a:extLst>
          </p:cNvPr>
          <p:cNvSpPr txBox="1"/>
          <p:nvPr/>
        </p:nvSpPr>
        <p:spPr>
          <a:xfrm>
            <a:off x="839413" y="3343988"/>
            <a:ext cx="4657865" cy="2800767"/>
          </a:xfrm>
          <a:prstGeom prst="rect">
            <a:avLst/>
          </a:prstGeom>
          <a:noFill/>
        </p:spPr>
        <p:txBody>
          <a:bodyPr wrap="square">
            <a:spAutoFit/>
          </a:bodyPr>
          <a:lstStyle/>
          <a:p>
            <a:pPr>
              <a:buNone/>
            </a:pPr>
            <a:r>
              <a:rPr lang="en-US" altLang="zh-CN" sz="2800" b="1" dirty="0">
                <a:latin typeface="Times New Roman" panose="02020603050405020304" pitchFamily="18" charset="0"/>
                <a:cs typeface="Times New Roman" panose="02020603050405020304" pitchFamily="18" charset="0"/>
              </a:rPr>
              <a:t>Experimental Setup</a:t>
            </a:r>
          </a:p>
          <a:p>
            <a:pPr>
              <a:buNone/>
            </a:pPr>
            <a:endParaRPr lang="en-US" altLang="zh-CN" sz="28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Goal</a:t>
            </a:r>
            <a:r>
              <a:rPr lang="en-US" altLang="zh-CN" sz="2000" dirty="0">
                <a:latin typeface="Times New Roman" panose="02020603050405020304" pitchFamily="18" charset="0"/>
                <a:cs typeface="Times New Roman" panose="02020603050405020304" pitchFamily="18" charset="0"/>
              </a:rPr>
              <a:t>: Evaluate MNNAS under distribution shifts across</a:t>
            </a:r>
          </a:p>
          <a:p>
            <a:br>
              <a:rPr lang="en-US" altLang="zh-CN" sz="2000"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 Supervised graph classification</a:t>
            </a:r>
            <a:br>
              <a:rPr lang="en-US" altLang="zh-CN" sz="2000"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 Unsupervised community detection</a:t>
            </a:r>
            <a:br>
              <a:rPr lang="en-US" altLang="zh-CN" sz="2000"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 Inverse graph partitioning</a:t>
            </a:r>
          </a:p>
        </p:txBody>
      </p:sp>
      <p:sp>
        <p:nvSpPr>
          <p:cNvPr id="31" name="文本框 30">
            <a:extLst>
              <a:ext uri="{FF2B5EF4-FFF2-40B4-BE49-F238E27FC236}">
                <a16:creationId xmlns:a16="http://schemas.microsoft.com/office/drawing/2014/main" id="{B5916028-D070-B1FB-3945-BAF47A6780A0}"/>
              </a:ext>
            </a:extLst>
          </p:cNvPr>
          <p:cNvSpPr txBox="1"/>
          <p:nvPr/>
        </p:nvSpPr>
        <p:spPr>
          <a:xfrm>
            <a:off x="6355133" y="3343989"/>
            <a:ext cx="5094833" cy="2800767"/>
          </a:xfrm>
          <a:prstGeom prst="rect">
            <a:avLst/>
          </a:prstGeom>
          <a:noFill/>
        </p:spPr>
        <p:txBody>
          <a:bodyPr wrap="square">
            <a:spAutoFit/>
          </a:bodyPr>
          <a:lstStyle/>
          <a:p>
            <a:pPr>
              <a:buNone/>
            </a:pPr>
            <a:r>
              <a:rPr lang="en-US" altLang="zh-CN" sz="2800" b="1" dirty="0">
                <a:latin typeface="Times New Roman" panose="02020603050405020304" pitchFamily="18" charset="0"/>
                <a:cs typeface="Times New Roman" panose="02020603050405020304" pitchFamily="18" charset="0"/>
              </a:rPr>
              <a:t>Baselines</a:t>
            </a:r>
          </a:p>
          <a:p>
            <a:pPr>
              <a:buNone/>
            </a:pPr>
            <a:endParaRPr lang="en-US" altLang="zh-CN" sz="2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 Hand-designed GNNs</a:t>
            </a:r>
            <a:r>
              <a:rPr lang="en-US" altLang="zh-CN" sz="2000" dirty="0">
                <a:latin typeface="Times New Roman" panose="02020603050405020304" pitchFamily="18" charset="0"/>
                <a:cs typeface="Times New Roman" panose="02020603050405020304" pitchFamily="18" charset="0"/>
              </a:rPr>
              <a:t>:</a:t>
            </a:r>
            <a:br>
              <a:rPr lang="en-US" altLang="zh-CN" sz="2000"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GCN, GAT, GIN, </a:t>
            </a:r>
            <a:r>
              <a:rPr lang="en-US" altLang="zh-CN" sz="2000" dirty="0" err="1">
                <a:latin typeface="Times New Roman" panose="02020603050405020304" pitchFamily="18" charset="0"/>
                <a:cs typeface="Times New Roman" panose="02020603050405020304" pitchFamily="18" charset="0"/>
              </a:rPr>
              <a:t>GraphSAGE</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GraphConv</a:t>
            </a:r>
            <a:r>
              <a:rPr lang="en-US" altLang="zh-CN" sz="2000" dirty="0">
                <a:latin typeface="Times New Roman" panose="02020603050405020304" pitchFamily="18" charset="0"/>
                <a:cs typeface="Times New Roman" panose="02020603050405020304" pitchFamily="18" charset="0"/>
              </a:rPr>
              <a:t>, GAP, </a:t>
            </a:r>
            <a:r>
              <a:rPr lang="en-US" altLang="zh-CN" sz="2000" dirty="0" err="1">
                <a:latin typeface="Times New Roman" panose="02020603050405020304" pitchFamily="18" charset="0"/>
                <a:cs typeface="Times New Roman" panose="02020603050405020304" pitchFamily="18" charset="0"/>
              </a:rPr>
              <a:t>ClusterNet</a:t>
            </a:r>
            <a:r>
              <a:rPr lang="en-US" altLang="zh-CN" sz="2000" dirty="0">
                <a:latin typeface="Times New Roman" panose="02020603050405020304" pitchFamily="18" charset="0"/>
                <a:cs typeface="Times New Roman" panose="02020603050405020304" pitchFamily="18" charset="0"/>
              </a:rPr>
              <a:t>, ASAP, DIR, PNA, GSAT</a:t>
            </a:r>
          </a:p>
          <a:p>
            <a:pPr>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 NAS-based Methods</a:t>
            </a:r>
            <a:r>
              <a:rPr lang="en-US" altLang="zh-CN" sz="2000" dirty="0">
                <a:latin typeface="Times New Roman" panose="02020603050405020304" pitchFamily="18" charset="0"/>
                <a:cs typeface="Times New Roman" panose="02020603050405020304" pitchFamily="18" charset="0"/>
              </a:rPr>
              <a:t>:</a:t>
            </a:r>
            <a:br>
              <a:rPr lang="en-US" altLang="zh-CN" sz="2000"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DARTS, </a:t>
            </a:r>
            <a:r>
              <a:rPr lang="en-US" altLang="zh-CN" sz="2000" dirty="0" err="1">
                <a:latin typeface="Times New Roman" panose="02020603050405020304" pitchFamily="18" charset="0"/>
                <a:cs typeface="Times New Roman" panose="02020603050405020304" pitchFamily="18" charset="0"/>
              </a:rPr>
              <a:t>GraphNAS</a:t>
            </a:r>
            <a:r>
              <a:rPr lang="en-US" altLang="zh-CN" sz="2000" dirty="0">
                <a:latin typeface="Times New Roman" panose="02020603050405020304" pitchFamily="18" charset="0"/>
                <a:cs typeface="Times New Roman" panose="02020603050405020304" pitchFamily="18" charset="0"/>
              </a:rPr>
              <a:t>, PAS, GASSO, GRACES, </a:t>
            </a:r>
            <a:r>
              <a:rPr lang="en-US" altLang="zh-CN" sz="2000" b="1" dirty="0">
                <a:latin typeface="Times New Roman" panose="02020603050405020304" pitchFamily="18" charset="0"/>
                <a:cs typeface="Times New Roman" panose="02020603050405020304" pitchFamily="18" charset="0"/>
              </a:rPr>
              <a:t>DCGAS</a:t>
            </a:r>
            <a:r>
              <a:rPr lang="en-US" altLang="zh-CN" sz="2000" dirty="0">
                <a:latin typeface="Times New Roman" panose="02020603050405020304" pitchFamily="18" charset="0"/>
                <a:cs typeface="Times New Roman" panose="02020603050405020304" pitchFamily="18" charset="0"/>
              </a:rPr>
              <a:t> (SOTA)</a:t>
            </a:r>
          </a:p>
        </p:txBody>
      </p:sp>
      <p:pic>
        <p:nvPicPr>
          <p:cNvPr id="33" name="图片 32">
            <a:extLst>
              <a:ext uri="{FF2B5EF4-FFF2-40B4-BE49-F238E27FC236}">
                <a16:creationId xmlns:a16="http://schemas.microsoft.com/office/drawing/2014/main" id="{14714841-9E3A-67F6-4FE8-0E37BD54301E}"/>
              </a:ext>
            </a:extLst>
          </p:cNvPr>
          <p:cNvPicPr>
            <a:picLocks noChangeAspect="1"/>
          </p:cNvPicPr>
          <p:nvPr/>
        </p:nvPicPr>
        <p:blipFill>
          <a:blip r:embed="rId4"/>
          <a:stretch>
            <a:fillRect/>
          </a:stretch>
        </p:blipFill>
        <p:spPr>
          <a:xfrm>
            <a:off x="1567194" y="1137319"/>
            <a:ext cx="9057612" cy="2068915"/>
          </a:xfrm>
          <a:prstGeom prst="rect">
            <a:avLst/>
          </a:prstGeom>
        </p:spPr>
      </p:pic>
    </p:spTree>
    <p:extLst>
      <p:ext uri="{BB962C8B-B14F-4D97-AF65-F5344CB8AC3E}">
        <p14:creationId xmlns:p14="http://schemas.microsoft.com/office/powerpoint/2010/main" val="240392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FDFD1-DD36-F0F9-F6EE-69244994B3E4}"/>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BDBDEAF3-83AC-2FC4-F334-96205AB7CC90}"/>
              </a:ext>
            </a:extLst>
          </p:cNvPr>
          <p:cNvGrpSpPr/>
          <p:nvPr/>
        </p:nvGrpSpPr>
        <p:grpSpPr>
          <a:xfrm>
            <a:off x="0" y="6426197"/>
            <a:ext cx="12192000" cy="644420"/>
            <a:chOff x="-104233" y="6376515"/>
            <a:chExt cx="12192000" cy="682332"/>
          </a:xfrm>
        </p:grpSpPr>
        <p:sp>
          <p:nvSpPr>
            <p:cNvPr id="3" name="矩形 2">
              <a:extLst>
                <a:ext uri="{FF2B5EF4-FFF2-40B4-BE49-F238E27FC236}">
                  <a16:creationId xmlns:a16="http://schemas.microsoft.com/office/drawing/2014/main" id="{06EFF066-9428-DDDD-9232-90A9D8F710C1}"/>
                </a:ext>
              </a:extLst>
            </p:cNvPr>
            <p:cNvSpPr/>
            <p:nvPr/>
          </p:nvSpPr>
          <p:spPr>
            <a:xfrm>
              <a:off x="-104233" y="6376515"/>
              <a:ext cx="12192000" cy="457203"/>
            </a:xfrm>
            <a:prstGeom prst="rect">
              <a:avLst/>
            </a:prstGeom>
            <a:solidFill>
              <a:srgbClr val="153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4" name="直线连接符 3">
              <a:extLst>
                <a:ext uri="{FF2B5EF4-FFF2-40B4-BE49-F238E27FC236}">
                  <a16:creationId xmlns:a16="http://schemas.microsoft.com/office/drawing/2014/main" id="{A3D883CC-52BB-C355-30D8-DA37600D6CC1}"/>
                </a:ext>
              </a:extLst>
            </p:cNvPr>
            <p:cNvCxnSpPr/>
            <p:nvPr/>
          </p:nvCxnSpPr>
          <p:spPr>
            <a:xfrm>
              <a:off x="5991767" y="6448819"/>
              <a:ext cx="0" cy="32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D07212CC-9379-BBAB-45A4-F290A0C35288}"/>
                </a:ext>
              </a:extLst>
            </p:cNvPr>
            <p:cNvSpPr txBox="1"/>
            <p:nvPr/>
          </p:nvSpPr>
          <p:spPr>
            <a:xfrm>
              <a:off x="629055" y="6439669"/>
              <a:ext cx="1883501" cy="358471"/>
            </a:xfrm>
            <a:prstGeom prst="rect">
              <a:avLst/>
            </a:prstGeom>
            <a:noFill/>
          </p:spPr>
          <p:txBody>
            <a:bodyPr wrap="square" rtlCol="0">
              <a:spAutoFit/>
            </a:bodyPr>
            <a:lstStyle/>
            <a:p>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Introduction</a:t>
              </a: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BD156173-293B-AF44-A3AD-4311702EE544}"/>
                </a:ext>
              </a:extLst>
            </p:cNvPr>
            <p:cNvSpPr txBox="1"/>
            <p:nvPr/>
          </p:nvSpPr>
          <p:spPr>
            <a:xfrm>
              <a:off x="8980121" y="6439669"/>
              <a:ext cx="3051519" cy="619178"/>
            </a:xfrm>
            <a:prstGeom prst="rect">
              <a:avLst/>
            </a:prstGeom>
            <a:noFill/>
          </p:spPr>
          <p:txBody>
            <a:bodyPr wrap="square" rtlCol="0">
              <a:spAutoFit/>
            </a:bodyPr>
            <a:lstStyle/>
            <a:p>
              <a:pPr algn="ctr"/>
              <a:r>
                <a:rPr kumimoji="1"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rPr>
                <a:t>Conclusion</a:t>
              </a:r>
            </a:p>
            <a:p>
              <a:pPr algn="ctr"/>
              <a:endParaRPr kumimoji="1"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cxnSp>
        <p:nvCxnSpPr>
          <p:cNvPr id="15" name="直线连接符 14">
            <a:extLst>
              <a:ext uri="{FF2B5EF4-FFF2-40B4-BE49-F238E27FC236}">
                <a16:creationId xmlns:a16="http://schemas.microsoft.com/office/drawing/2014/main" id="{DD5AA21D-9FEB-59A3-1195-259EA4457FEE}"/>
              </a:ext>
            </a:extLst>
          </p:cNvPr>
          <p:cNvCxnSpPr/>
          <p:nvPr/>
        </p:nvCxnSpPr>
        <p:spPr>
          <a:xfrm>
            <a:off x="3048000" y="6485846"/>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47CDA64-9389-3DA3-2FF9-7C2EC8F87BDF}"/>
              </a:ext>
            </a:extLst>
          </p:cNvPr>
          <p:cNvSpPr txBox="1"/>
          <p:nvPr/>
        </p:nvSpPr>
        <p:spPr>
          <a:xfrm>
            <a:off x="3048000" y="6485846"/>
            <a:ext cx="2997197" cy="584775"/>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Methodology</a:t>
            </a:r>
          </a:p>
          <a:p>
            <a:pPr algn="ct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cxnSp>
        <p:nvCxnSpPr>
          <p:cNvPr id="17" name="直线连接符 16">
            <a:extLst>
              <a:ext uri="{FF2B5EF4-FFF2-40B4-BE49-F238E27FC236}">
                <a16:creationId xmlns:a16="http://schemas.microsoft.com/office/drawing/2014/main" id="{6DB7C1BA-2F68-8A37-B881-B77C0CC412F3}"/>
              </a:ext>
            </a:extLst>
          </p:cNvPr>
          <p:cNvCxnSpPr/>
          <p:nvPr/>
        </p:nvCxnSpPr>
        <p:spPr>
          <a:xfrm>
            <a:off x="9093200" y="6515082"/>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F009140E-60FB-4A6D-1226-6D575770EB35}"/>
              </a:ext>
            </a:extLst>
          </p:cNvPr>
          <p:cNvSpPr txBox="1"/>
          <p:nvPr/>
        </p:nvSpPr>
        <p:spPr>
          <a:xfrm>
            <a:off x="6770490" y="6485846"/>
            <a:ext cx="1639375" cy="338554"/>
          </a:xfrm>
          <a:prstGeom prst="rect">
            <a:avLst/>
          </a:prstGeom>
          <a:noFill/>
        </p:spPr>
        <p:txBody>
          <a:bodyPr wrap="square" rtlCol="0">
            <a:spAutoFit/>
          </a:bodyPr>
          <a:lstStyle/>
          <a:p>
            <a:pPr algn="ctr"/>
            <a:r>
              <a:rPr kumimoji="1" lang="en-US" altLang="zh-CN" sz="1600" dirty="0">
                <a:solidFill>
                  <a:schemeClr val="bg1"/>
                </a:solidFill>
                <a:latin typeface="Microsoft YaHei" panose="020B0503020204020204" pitchFamily="34" charset="-122"/>
                <a:ea typeface="Microsoft YaHei" panose="020B0503020204020204" pitchFamily="34" charset="-122"/>
              </a:rPr>
              <a:t>Experiments</a:t>
            </a:r>
          </a:p>
        </p:txBody>
      </p:sp>
      <p:pic>
        <p:nvPicPr>
          <p:cNvPr id="9" name="图片 8" descr="徽标&#10;&#10;描述已自动生成">
            <a:extLst>
              <a:ext uri="{FF2B5EF4-FFF2-40B4-BE49-F238E27FC236}">
                <a16:creationId xmlns:a16="http://schemas.microsoft.com/office/drawing/2014/main" id="{AEA7D418-E83C-F457-B3A3-C5B9AD73E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932" y="-330200"/>
            <a:ext cx="1484068" cy="2125696"/>
          </a:xfrm>
          <a:prstGeom prst="rect">
            <a:avLst/>
          </a:prstGeom>
        </p:spPr>
      </p:pic>
      <p:cxnSp>
        <p:nvCxnSpPr>
          <p:cNvPr id="12" name="直接连接符 5">
            <a:extLst>
              <a:ext uri="{FF2B5EF4-FFF2-40B4-BE49-F238E27FC236}">
                <a16:creationId xmlns:a16="http://schemas.microsoft.com/office/drawing/2014/main" id="{48E1EE57-8AC8-1BE2-FE08-379A0010E256}"/>
              </a:ext>
            </a:extLst>
          </p:cNvPr>
          <p:cNvCxnSpPr>
            <a:cxnSpLocks/>
          </p:cNvCxnSpPr>
          <p:nvPr/>
        </p:nvCxnSpPr>
        <p:spPr>
          <a:xfrm>
            <a:off x="423653" y="420205"/>
            <a:ext cx="0" cy="406400"/>
          </a:xfrm>
          <a:prstGeom prst="line">
            <a:avLst/>
          </a:prstGeom>
          <a:ln w="889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CAA7205-F16A-CF3F-EDF0-878BDDD36380}"/>
              </a:ext>
            </a:extLst>
          </p:cNvPr>
          <p:cNvSpPr txBox="1"/>
          <p:nvPr/>
        </p:nvSpPr>
        <p:spPr>
          <a:xfrm>
            <a:off x="507999" y="418527"/>
            <a:ext cx="3217333" cy="420564"/>
          </a:xfrm>
          <a:prstGeom prst="rect">
            <a:avLst/>
          </a:prstGeom>
          <a:noFill/>
        </p:spPr>
        <p:txBody>
          <a:bodyPr wrap="square" rtlCol="0">
            <a:spAutoFit/>
          </a:bodyPr>
          <a:lstStyle/>
          <a:p>
            <a:r>
              <a:rPr lang="en-US" altLang="zh-CN"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rPr>
              <a:t>Graph Classification</a:t>
            </a:r>
          </a:p>
        </p:txBody>
      </p:sp>
      <p:pic>
        <p:nvPicPr>
          <p:cNvPr id="6" name="图片 5">
            <a:extLst>
              <a:ext uri="{FF2B5EF4-FFF2-40B4-BE49-F238E27FC236}">
                <a16:creationId xmlns:a16="http://schemas.microsoft.com/office/drawing/2014/main" id="{0E141B21-ACF7-C72A-C9C1-BD6E3D09722F}"/>
              </a:ext>
            </a:extLst>
          </p:cNvPr>
          <p:cNvPicPr>
            <a:picLocks noChangeAspect="1"/>
          </p:cNvPicPr>
          <p:nvPr/>
        </p:nvPicPr>
        <p:blipFill>
          <a:blip r:embed="rId4"/>
          <a:stretch>
            <a:fillRect/>
          </a:stretch>
        </p:blipFill>
        <p:spPr>
          <a:xfrm>
            <a:off x="423653" y="1295240"/>
            <a:ext cx="8217708" cy="4662321"/>
          </a:xfrm>
          <a:prstGeom prst="rect">
            <a:avLst/>
          </a:prstGeom>
        </p:spPr>
      </p:pic>
      <p:pic>
        <p:nvPicPr>
          <p:cNvPr id="1028" name="Picture 4">
            <a:extLst>
              <a:ext uri="{FF2B5EF4-FFF2-40B4-BE49-F238E27FC236}">
                <a16:creationId xmlns:a16="http://schemas.microsoft.com/office/drawing/2014/main" id="{66B6D965-90B5-B186-2EB0-231B9A3643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955" r="27507"/>
          <a:stretch>
            <a:fillRect/>
          </a:stretch>
        </p:blipFill>
        <p:spPr bwMode="auto">
          <a:xfrm>
            <a:off x="9084354" y="1248545"/>
            <a:ext cx="2418789" cy="20311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D52E450-32C1-3CC2-D79C-0EE0A5D795C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4252" r="1"/>
          <a:stretch>
            <a:fillRect/>
          </a:stretch>
        </p:blipFill>
        <p:spPr bwMode="auto">
          <a:xfrm>
            <a:off x="9441613" y="3511432"/>
            <a:ext cx="1704269" cy="253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471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C1359-CBB4-BD0F-ADD2-E424ACFB1593}"/>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EE089783-955C-62A0-EB7C-67A633D16984}"/>
              </a:ext>
            </a:extLst>
          </p:cNvPr>
          <p:cNvGrpSpPr/>
          <p:nvPr/>
        </p:nvGrpSpPr>
        <p:grpSpPr>
          <a:xfrm>
            <a:off x="0" y="6426197"/>
            <a:ext cx="12192000" cy="644420"/>
            <a:chOff x="-104233" y="6376515"/>
            <a:chExt cx="12192000" cy="682332"/>
          </a:xfrm>
        </p:grpSpPr>
        <p:sp>
          <p:nvSpPr>
            <p:cNvPr id="3" name="矩形 2">
              <a:extLst>
                <a:ext uri="{FF2B5EF4-FFF2-40B4-BE49-F238E27FC236}">
                  <a16:creationId xmlns:a16="http://schemas.microsoft.com/office/drawing/2014/main" id="{08E042C9-1903-7CBE-8CE3-E6902A9AD958}"/>
                </a:ext>
              </a:extLst>
            </p:cNvPr>
            <p:cNvSpPr/>
            <p:nvPr/>
          </p:nvSpPr>
          <p:spPr>
            <a:xfrm>
              <a:off x="-104233" y="6376515"/>
              <a:ext cx="12192000" cy="457203"/>
            </a:xfrm>
            <a:prstGeom prst="rect">
              <a:avLst/>
            </a:prstGeom>
            <a:solidFill>
              <a:srgbClr val="153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4" name="直线连接符 3">
              <a:extLst>
                <a:ext uri="{FF2B5EF4-FFF2-40B4-BE49-F238E27FC236}">
                  <a16:creationId xmlns:a16="http://schemas.microsoft.com/office/drawing/2014/main" id="{0321EAC3-5AFE-01E8-D690-8BCA260D6FE4}"/>
                </a:ext>
              </a:extLst>
            </p:cNvPr>
            <p:cNvCxnSpPr/>
            <p:nvPr/>
          </p:nvCxnSpPr>
          <p:spPr>
            <a:xfrm>
              <a:off x="5991767" y="6448819"/>
              <a:ext cx="0" cy="32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E16071B-F59A-7C73-BD74-DE261AF0CB8F}"/>
                </a:ext>
              </a:extLst>
            </p:cNvPr>
            <p:cNvSpPr txBox="1"/>
            <p:nvPr/>
          </p:nvSpPr>
          <p:spPr>
            <a:xfrm>
              <a:off x="629055" y="6439669"/>
              <a:ext cx="1883501" cy="358471"/>
            </a:xfrm>
            <a:prstGeom prst="rect">
              <a:avLst/>
            </a:prstGeom>
            <a:noFill/>
          </p:spPr>
          <p:txBody>
            <a:bodyPr wrap="square" rtlCol="0">
              <a:spAutoFit/>
            </a:bodyPr>
            <a:lstStyle/>
            <a:p>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Introduction</a:t>
              </a: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1EB5B666-FC86-C501-4BE9-EA06D8959163}"/>
                </a:ext>
              </a:extLst>
            </p:cNvPr>
            <p:cNvSpPr txBox="1"/>
            <p:nvPr/>
          </p:nvSpPr>
          <p:spPr>
            <a:xfrm>
              <a:off x="8980121" y="6439669"/>
              <a:ext cx="3051519" cy="619178"/>
            </a:xfrm>
            <a:prstGeom prst="rect">
              <a:avLst/>
            </a:prstGeom>
            <a:noFill/>
          </p:spPr>
          <p:txBody>
            <a:bodyPr wrap="square" rtlCol="0">
              <a:spAutoFit/>
            </a:bodyPr>
            <a:lstStyle/>
            <a:p>
              <a:pPr algn="ctr"/>
              <a:r>
                <a:rPr kumimoji="1"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rPr>
                <a:t>Conclusion</a:t>
              </a:r>
            </a:p>
            <a:p>
              <a:pPr algn="ctr"/>
              <a:endParaRPr kumimoji="1"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cxnSp>
        <p:nvCxnSpPr>
          <p:cNvPr id="15" name="直线连接符 14">
            <a:extLst>
              <a:ext uri="{FF2B5EF4-FFF2-40B4-BE49-F238E27FC236}">
                <a16:creationId xmlns:a16="http://schemas.microsoft.com/office/drawing/2014/main" id="{CC663154-F2FB-83C4-C1C5-AB69C968176E}"/>
              </a:ext>
            </a:extLst>
          </p:cNvPr>
          <p:cNvCxnSpPr/>
          <p:nvPr/>
        </p:nvCxnSpPr>
        <p:spPr>
          <a:xfrm>
            <a:off x="3048000" y="6485846"/>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BB7724A-8F59-6489-7A5E-A53F7E15C8A0}"/>
              </a:ext>
            </a:extLst>
          </p:cNvPr>
          <p:cNvSpPr txBox="1"/>
          <p:nvPr/>
        </p:nvSpPr>
        <p:spPr>
          <a:xfrm>
            <a:off x="3048000" y="6485846"/>
            <a:ext cx="2997197" cy="584775"/>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Methodology</a:t>
            </a:r>
          </a:p>
          <a:p>
            <a:pPr algn="ct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cxnSp>
        <p:nvCxnSpPr>
          <p:cNvPr id="17" name="直线连接符 16">
            <a:extLst>
              <a:ext uri="{FF2B5EF4-FFF2-40B4-BE49-F238E27FC236}">
                <a16:creationId xmlns:a16="http://schemas.microsoft.com/office/drawing/2014/main" id="{BAFBD279-ECFD-4686-4CC8-99F63AF2416A}"/>
              </a:ext>
            </a:extLst>
          </p:cNvPr>
          <p:cNvCxnSpPr/>
          <p:nvPr/>
        </p:nvCxnSpPr>
        <p:spPr>
          <a:xfrm>
            <a:off x="9093200" y="6515082"/>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7F82EDB-C654-6AA8-82B4-F8D33DCB6AC4}"/>
              </a:ext>
            </a:extLst>
          </p:cNvPr>
          <p:cNvSpPr txBox="1"/>
          <p:nvPr/>
        </p:nvSpPr>
        <p:spPr>
          <a:xfrm>
            <a:off x="6770490" y="6485846"/>
            <a:ext cx="1639375" cy="338554"/>
          </a:xfrm>
          <a:prstGeom prst="rect">
            <a:avLst/>
          </a:prstGeom>
          <a:noFill/>
        </p:spPr>
        <p:txBody>
          <a:bodyPr wrap="square" rtlCol="0">
            <a:spAutoFit/>
          </a:bodyPr>
          <a:lstStyle/>
          <a:p>
            <a:pPr algn="ctr"/>
            <a:r>
              <a:rPr kumimoji="1" lang="en-US" altLang="zh-CN" sz="1600" dirty="0">
                <a:solidFill>
                  <a:schemeClr val="bg1"/>
                </a:solidFill>
                <a:latin typeface="Microsoft YaHei" panose="020B0503020204020204" pitchFamily="34" charset="-122"/>
                <a:ea typeface="Microsoft YaHei" panose="020B0503020204020204" pitchFamily="34" charset="-122"/>
              </a:rPr>
              <a:t>Experiments</a:t>
            </a:r>
          </a:p>
        </p:txBody>
      </p:sp>
      <p:pic>
        <p:nvPicPr>
          <p:cNvPr id="9" name="图片 8" descr="徽标&#10;&#10;描述已自动生成">
            <a:extLst>
              <a:ext uri="{FF2B5EF4-FFF2-40B4-BE49-F238E27FC236}">
                <a16:creationId xmlns:a16="http://schemas.microsoft.com/office/drawing/2014/main" id="{5F9EE961-E27A-03EF-C7CD-E4D332DBC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932" y="-330200"/>
            <a:ext cx="1484068" cy="2125696"/>
          </a:xfrm>
          <a:prstGeom prst="rect">
            <a:avLst/>
          </a:prstGeom>
        </p:spPr>
      </p:pic>
      <p:cxnSp>
        <p:nvCxnSpPr>
          <p:cNvPr id="12" name="直接连接符 5">
            <a:extLst>
              <a:ext uri="{FF2B5EF4-FFF2-40B4-BE49-F238E27FC236}">
                <a16:creationId xmlns:a16="http://schemas.microsoft.com/office/drawing/2014/main" id="{BF140CEC-19F5-7999-A035-A7805FF65A77}"/>
              </a:ext>
            </a:extLst>
          </p:cNvPr>
          <p:cNvCxnSpPr>
            <a:cxnSpLocks/>
          </p:cNvCxnSpPr>
          <p:nvPr/>
        </p:nvCxnSpPr>
        <p:spPr>
          <a:xfrm>
            <a:off x="423653" y="420205"/>
            <a:ext cx="0" cy="406400"/>
          </a:xfrm>
          <a:prstGeom prst="line">
            <a:avLst/>
          </a:prstGeom>
          <a:ln w="889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29F130B-218F-FD14-12E0-0AF4ABCA3D75}"/>
              </a:ext>
            </a:extLst>
          </p:cNvPr>
          <p:cNvSpPr txBox="1"/>
          <p:nvPr/>
        </p:nvSpPr>
        <p:spPr>
          <a:xfrm>
            <a:off x="507999" y="418527"/>
            <a:ext cx="3369733" cy="420564"/>
          </a:xfrm>
          <a:prstGeom prst="rect">
            <a:avLst/>
          </a:prstGeom>
          <a:noFill/>
        </p:spPr>
        <p:txBody>
          <a:bodyPr wrap="square" rtlCol="0">
            <a:spAutoFit/>
          </a:bodyPr>
          <a:lstStyle/>
          <a:p>
            <a:r>
              <a:rPr lang="en-US" altLang="zh-CN"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rPr>
              <a:t>Community Detection</a:t>
            </a:r>
          </a:p>
        </p:txBody>
      </p:sp>
      <p:pic>
        <p:nvPicPr>
          <p:cNvPr id="5" name="图片 4">
            <a:extLst>
              <a:ext uri="{FF2B5EF4-FFF2-40B4-BE49-F238E27FC236}">
                <a16:creationId xmlns:a16="http://schemas.microsoft.com/office/drawing/2014/main" id="{F3528346-B3E7-12DD-AAC0-C3D12F73B5EC}"/>
              </a:ext>
            </a:extLst>
          </p:cNvPr>
          <p:cNvPicPr>
            <a:picLocks noChangeAspect="1"/>
          </p:cNvPicPr>
          <p:nvPr/>
        </p:nvPicPr>
        <p:blipFill>
          <a:blip r:embed="rId4"/>
          <a:stretch>
            <a:fillRect/>
          </a:stretch>
        </p:blipFill>
        <p:spPr>
          <a:xfrm>
            <a:off x="1000766" y="1321824"/>
            <a:ext cx="10088862" cy="4491418"/>
          </a:xfrm>
          <a:prstGeom prst="rect">
            <a:avLst/>
          </a:prstGeom>
        </p:spPr>
      </p:pic>
    </p:spTree>
    <p:extLst>
      <p:ext uri="{BB962C8B-B14F-4D97-AF65-F5344CB8AC3E}">
        <p14:creationId xmlns:p14="http://schemas.microsoft.com/office/powerpoint/2010/main" val="115665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E2398-5CD2-558F-85A5-F74A6AC85AC4}"/>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8E99483F-5D1E-AD5F-5108-7ADAE9B0C0E4}"/>
              </a:ext>
            </a:extLst>
          </p:cNvPr>
          <p:cNvGrpSpPr/>
          <p:nvPr/>
        </p:nvGrpSpPr>
        <p:grpSpPr>
          <a:xfrm>
            <a:off x="0" y="6426197"/>
            <a:ext cx="12192000" cy="644420"/>
            <a:chOff x="-104233" y="6376515"/>
            <a:chExt cx="12192000" cy="682332"/>
          </a:xfrm>
        </p:grpSpPr>
        <p:sp>
          <p:nvSpPr>
            <p:cNvPr id="3" name="矩形 2">
              <a:extLst>
                <a:ext uri="{FF2B5EF4-FFF2-40B4-BE49-F238E27FC236}">
                  <a16:creationId xmlns:a16="http://schemas.microsoft.com/office/drawing/2014/main" id="{408B0844-C9A1-1B28-22A5-707F8AC5E07F}"/>
                </a:ext>
              </a:extLst>
            </p:cNvPr>
            <p:cNvSpPr/>
            <p:nvPr/>
          </p:nvSpPr>
          <p:spPr>
            <a:xfrm>
              <a:off x="-104233" y="6376515"/>
              <a:ext cx="12192000" cy="457203"/>
            </a:xfrm>
            <a:prstGeom prst="rect">
              <a:avLst/>
            </a:prstGeom>
            <a:solidFill>
              <a:srgbClr val="153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4" name="直线连接符 3">
              <a:extLst>
                <a:ext uri="{FF2B5EF4-FFF2-40B4-BE49-F238E27FC236}">
                  <a16:creationId xmlns:a16="http://schemas.microsoft.com/office/drawing/2014/main" id="{1A97A2C4-1B9B-8328-D744-941CBFF84F36}"/>
                </a:ext>
              </a:extLst>
            </p:cNvPr>
            <p:cNvCxnSpPr/>
            <p:nvPr/>
          </p:nvCxnSpPr>
          <p:spPr>
            <a:xfrm>
              <a:off x="5991767" y="6448819"/>
              <a:ext cx="0" cy="32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0AD45703-786D-F7B1-5D65-E05E3AB0B08A}"/>
                </a:ext>
              </a:extLst>
            </p:cNvPr>
            <p:cNvSpPr txBox="1"/>
            <p:nvPr/>
          </p:nvSpPr>
          <p:spPr>
            <a:xfrm>
              <a:off x="629055" y="6439669"/>
              <a:ext cx="1883501" cy="358471"/>
            </a:xfrm>
            <a:prstGeom prst="rect">
              <a:avLst/>
            </a:prstGeom>
            <a:noFill/>
          </p:spPr>
          <p:txBody>
            <a:bodyPr wrap="square" rtlCol="0">
              <a:spAutoFit/>
            </a:bodyPr>
            <a:lstStyle/>
            <a:p>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Introduction</a:t>
              </a: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7A52364C-AE11-C678-0E9B-212FACD10388}"/>
                </a:ext>
              </a:extLst>
            </p:cNvPr>
            <p:cNvSpPr txBox="1"/>
            <p:nvPr/>
          </p:nvSpPr>
          <p:spPr>
            <a:xfrm>
              <a:off x="8980121" y="6439669"/>
              <a:ext cx="3051519" cy="619178"/>
            </a:xfrm>
            <a:prstGeom prst="rect">
              <a:avLst/>
            </a:prstGeom>
            <a:noFill/>
          </p:spPr>
          <p:txBody>
            <a:bodyPr wrap="square" rtlCol="0">
              <a:spAutoFit/>
            </a:bodyPr>
            <a:lstStyle/>
            <a:p>
              <a:pPr algn="ctr"/>
              <a:r>
                <a:rPr kumimoji="1"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rPr>
                <a:t>Conclusion</a:t>
              </a:r>
            </a:p>
            <a:p>
              <a:pPr algn="ctr"/>
              <a:endParaRPr kumimoji="1"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cxnSp>
        <p:nvCxnSpPr>
          <p:cNvPr id="15" name="直线连接符 14">
            <a:extLst>
              <a:ext uri="{FF2B5EF4-FFF2-40B4-BE49-F238E27FC236}">
                <a16:creationId xmlns:a16="http://schemas.microsoft.com/office/drawing/2014/main" id="{97238397-3DA2-434E-13F9-8F4F24B38D33}"/>
              </a:ext>
            </a:extLst>
          </p:cNvPr>
          <p:cNvCxnSpPr/>
          <p:nvPr/>
        </p:nvCxnSpPr>
        <p:spPr>
          <a:xfrm>
            <a:off x="3048000" y="6485846"/>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19C3548-E90E-FCC7-3AAD-9AF798E43173}"/>
              </a:ext>
            </a:extLst>
          </p:cNvPr>
          <p:cNvSpPr txBox="1"/>
          <p:nvPr/>
        </p:nvSpPr>
        <p:spPr>
          <a:xfrm>
            <a:off x="3048000" y="6485846"/>
            <a:ext cx="2997197" cy="584775"/>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Methodology</a:t>
            </a:r>
          </a:p>
          <a:p>
            <a:pPr algn="ct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cxnSp>
        <p:nvCxnSpPr>
          <p:cNvPr id="17" name="直线连接符 16">
            <a:extLst>
              <a:ext uri="{FF2B5EF4-FFF2-40B4-BE49-F238E27FC236}">
                <a16:creationId xmlns:a16="http://schemas.microsoft.com/office/drawing/2014/main" id="{3AA4C7BA-A446-58DE-4A4D-CDFE4DF01C41}"/>
              </a:ext>
            </a:extLst>
          </p:cNvPr>
          <p:cNvCxnSpPr/>
          <p:nvPr/>
        </p:nvCxnSpPr>
        <p:spPr>
          <a:xfrm>
            <a:off x="9093200" y="6515082"/>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5C87DB66-F07D-D2C7-DD47-CCFF374414F3}"/>
              </a:ext>
            </a:extLst>
          </p:cNvPr>
          <p:cNvSpPr txBox="1"/>
          <p:nvPr/>
        </p:nvSpPr>
        <p:spPr>
          <a:xfrm>
            <a:off x="6770490" y="6485846"/>
            <a:ext cx="1639375" cy="338554"/>
          </a:xfrm>
          <a:prstGeom prst="rect">
            <a:avLst/>
          </a:prstGeom>
          <a:noFill/>
        </p:spPr>
        <p:txBody>
          <a:bodyPr wrap="square" rtlCol="0">
            <a:spAutoFit/>
          </a:bodyPr>
          <a:lstStyle/>
          <a:p>
            <a:pPr algn="ctr"/>
            <a:r>
              <a:rPr kumimoji="1" lang="en-US" altLang="zh-CN" sz="1600" dirty="0">
                <a:solidFill>
                  <a:schemeClr val="bg1"/>
                </a:solidFill>
                <a:latin typeface="Microsoft YaHei" panose="020B0503020204020204" pitchFamily="34" charset="-122"/>
                <a:ea typeface="Microsoft YaHei" panose="020B0503020204020204" pitchFamily="34" charset="-122"/>
              </a:rPr>
              <a:t>Experiments</a:t>
            </a:r>
          </a:p>
        </p:txBody>
      </p:sp>
      <p:pic>
        <p:nvPicPr>
          <p:cNvPr id="9" name="图片 8" descr="徽标&#10;&#10;描述已自动生成">
            <a:extLst>
              <a:ext uri="{FF2B5EF4-FFF2-40B4-BE49-F238E27FC236}">
                <a16:creationId xmlns:a16="http://schemas.microsoft.com/office/drawing/2014/main" id="{C286AD32-A272-F3CE-4CE5-265623040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932" y="-330200"/>
            <a:ext cx="1484068" cy="2125696"/>
          </a:xfrm>
          <a:prstGeom prst="rect">
            <a:avLst/>
          </a:prstGeom>
        </p:spPr>
      </p:pic>
      <p:cxnSp>
        <p:nvCxnSpPr>
          <p:cNvPr id="12" name="直接连接符 5">
            <a:extLst>
              <a:ext uri="{FF2B5EF4-FFF2-40B4-BE49-F238E27FC236}">
                <a16:creationId xmlns:a16="http://schemas.microsoft.com/office/drawing/2014/main" id="{6BE80DD0-AC56-AC87-B265-5A1755859F9B}"/>
              </a:ext>
            </a:extLst>
          </p:cNvPr>
          <p:cNvCxnSpPr>
            <a:cxnSpLocks/>
          </p:cNvCxnSpPr>
          <p:nvPr/>
        </p:nvCxnSpPr>
        <p:spPr>
          <a:xfrm>
            <a:off x="423653" y="420205"/>
            <a:ext cx="0" cy="406400"/>
          </a:xfrm>
          <a:prstGeom prst="line">
            <a:avLst/>
          </a:prstGeom>
          <a:ln w="889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3E2E38E-21EA-7D1F-E409-035D8C0465E9}"/>
              </a:ext>
            </a:extLst>
          </p:cNvPr>
          <p:cNvSpPr txBox="1"/>
          <p:nvPr/>
        </p:nvSpPr>
        <p:spPr>
          <a:xfrm>
            <a:off x="507999" y="418527"/>
            <a:ext cx="3242733" cy="420564"/>
          </a:xfrm>
          <a:prstGeom prst="rect">
            <a:avLst/>
          </a:prstGeom>
          <a:noFill/>
        </p:spPr>
        <p:txBody>
          <a:bodyPr wrap="square" rtlCol="0">
            <a:spAutoFit/>
          </a:bodyPr>
          <a:lstStyle/>
          <a:p>
            <a:r>
              <a:rPr lang="en-US" altLang="zh-CN"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rPr>
              <a:t>Inverse Graph Partition</a:t>
            </a:r>
          </a:p>
        </p:txBody>
      </p:sp>
      <p:pic>
        <p:nvPicPr>
          <p:cNvPr id="5" name="图片 4">
            <a:extLst>
              <a:ext uri="{FF2B5EF4-FFF2-40B4-BE49-F238E27FC236}">
                <a16:creationId xmlns:a16="http://schemas.microsoft.com/office/drawing/2014/main" id="{57812E40-3C41-8BE7-9392-9CA68FF5041F}"/>
              </a:ext>
            </a:extLst>
          </p:cNvPr>
          <p:cNvPicPr>
            <a:picLocks noChangeAspect="1"/>
          </p:cNvPicPr>
          <p:nvPr/>
        </p:nvPicPr>
        <p:blipFill>
          <a:blip r:embed="rId4"/>
          <a:stretch>
            <a:fillRect/>
          </a:stretch>
        </p:blipFill>
        <p:spPr>
          <a:xfrm>
            <a:off x="809783" y="1563305"/>
            <a:ext cx="10572434" cy="3872870"/>
          </a:xfrm>
          <a:prstGeom prst="rect">
            <a:avLst/>
          </a:prstGeom>
        </p:spPr>
      </p:pic>
    </p:spTree>
    <p:extLst>
      <p:ext uri="{BB962C8B-B14F-4D97-AF65-F5344CB8AC3E}">
        <p14:creationId xmlns:p14="http://schemas.microsoft.com/office/powerpoint/2010/main" val="2653746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C3A9A-1181-1557-769E-DB3F89503DED}"/>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5762A4A1-DBA3-5F71-940B-CE7F8576A4DF}"/>
              </a:ext>
            </a:extLst>
          </p:cNvPr>
          <p:cNvGrpSpPr/>
          <p:nvPr/>
        </p:nvGrpSpPr>
        <p:grpSpPr>
          <a:xfrm>
            <a:off x="0" y="6426197"/>
            <a:ext cx="12192000" cy="644420"/>
            <a:chOff x="-104233" y="6376515"/>
            <a:chExt cx="12192000" cy="682332"/>
          </a:xfrm>
        </p:grpSpPr>
        <p:sp>
          <p:nvSpPr>
            <p:cNvPr id="3" name="矩形 2">
              <a:extLst>
                <a:ext uri="{FF2B5EF4-FFF2-40B4-BE49-F238E27FC236}">
                  <a16:creationId xmlns:a16="http://schemas.microsoft.com/office/drawing/2014/main" id="{BFA8D8F7-4F1F-2B6F-EF1C-BEFA4CB30F38}"/>
                </a:ext>
              </a:extLst>
            </p:cNvPr>
            <p:cNvSpPr/>
            <p:nvPr/>
          </p:nvSpPr>
          <p:spPr>
            <a:xfrm>
              <a:off x="-104233" y="6376515"/>
              <a:ext cx="12192000" cy="457203"/>
            </a:xfrm>
            <a:prstGeom prst="rect">
              <a:avLst/>
            </a:prstGeom>
            <a:solidFill>
              <a:srgbClr val="153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4" name="直线连接符 3">
              <a:extLst>
                <a:ext uri="{FF2B5EF4-FFF2-40B4-BE49-F238E27FC236}">
                  <a16:creationId xmlns:a16="http://schemas.microsoft.com/office/drawing/2014/main" id="{60F831DC-0A8A-0A46-1BEE-FECFEF8AB73B}"/>
                </a:ext>
              </a:extLst>
            </p:cNvPr>
            <p:cNvCxnSpPr/>
            <p:nvPr/>
          </p:nvCxnSpPr>
          <p:spPr>
            <a:xfrm>
              <a:off x="5991767" y="6448819"/>
              <a:ext cx="0" cy="32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DF637FF4-16CA-9FD6-8015-AD937398C3F3}"/>
                </a:ext>
              </a:extLst>
            </p:cNvPr>
            <p:cNvSpPr txBox="1"/>
            <p:nvPr/>
          </p:nvSpPr>
          <p:spPr>
            <a:xfrm>
              <a:off x="629055" y="6439669"/>
              <a:ext cx="1883501" cy="358471"/>
            </a:xfrm>
            <a:prstGeom prst="rect">
              <a:avLst/>
            </a:prstGeom>
            <a:noFill/>
          </p:spPr>
          <p:txBody>
            <a:bodyPr wrap="square" rtlCol="0">
              <a:spAutoFit/>
            </a:bodyPr>
            <a:lstStyle/>
            <a:p>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Introduction</a:t>
              </a: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03FA52EF-4F5A-BC22-0521-F7DFFA8DD3EC}"/>
                </a:ext>
              </a:extLst>
            </p:cNvPr>
            <p:cNvSpPr txBox="1"/>
            <p:nvPr/>
          </p:nvSpPr>
          <p:spPr>
            <a:xfrm>
              <a:off x="8980121" y="6439669"/>
              <a:ext cx="3051519" cy="619178"/>
            </a:xfrm>
            <a:prstGeom prst="rect">
              <a:avLst/>
            </a:prstGeom>
            <a:noFill/>
          </p:spPr>
          <p:txBody>
            <a:bodyPr wrap="square" rtlCol="0">
              <a:spAutoFit/>
            </a:bodyPr>
            <a:lstStyle/>
            <a:p>
              <a:pPr algn="ctr"/>
              <a:r>
                <a:rPr kumimoji="1"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rPr>
                <a:t>Conclusion</a:t>
              </a:r>
            </a:p>
            <a:p>
              <a:pPr algn="ctr"/>
              <a:endParaRPr kumimoji="1"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cxnSp>
        <p:nvCxnSpPr>
          <p:cNvPr id="15" name="直线连接符 14">
            <a:extLst>
              <a:ext uri="{FF2B5EF4-FFF2-40B4-BE49-F238E27FC236}">
                <a16:creationId xmlns:a16="http://schemas.microsoft.com/office/drawing/2014/main" id="{313C678E-E398-2DEB-DED2-77E6D1824487}"/>
              </a:ext>
            </a:extLst>
          </p:cNvPr>
          <p:cNvCxnSpPr/>
          <p:nvPr/>
        </p:nvCxnSpPr>
        <p:spPr>
          <a:xfrm>
            <a:off x="3048000" y="6485846"/>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4B88873-E921-A0E3-E298-05C8F5EC433C}"/>
              </a:ext>
            </a:extLst>
          </p:cNvPr>
          <p:cNvSpPr txBox="1"/>
          <p:nvPr/>
        </p:nvSpPr>
        <p:spPr>
          <a:xfrm>
            <a:off x="3048000" y="6485846"/>
            <a:ext cx="2997197" cy="584775"/>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Methodology</a:t>
            </a:r>
          </a:p>
          <a:p>
            <a:pPr algn="ct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cxnSp>
        <p:nvCxnSpPr>
          <p:cNvPr id="17" name="直线连接符 16">
            <a:extLst>
              <a:ext uri="{FF2B5EF4-FFF2-40B4-BE49-F238E27FC236}">
                <a16:creationId xmlns:a16="http://schemas.microsoft.com/office/drawing/2014/main" id="{AE4C7982-2BCA-D881-2C80-960E063B78C5}"/>
              </a:ext>
            </a:extLst>
          </p:cNvPr>
          <p:cNvCxnSpPr/>
          <p:nvPr/>
        </p:nvCxnSpPr>
        <p:spPr>
          <a:xfrm>
            <a:off x="9093200" y="6515082"/>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ED9C37D1-8C96-F551-9ED5-26C4B382CA20}"/>
              </a:ext>
            </a:extLst>
          </p:cNvPr>
          <p:cNvSpPr txBox="1"/>
          <p:nvPr/>
        </p:nvSpPr>
        <p:spPr>
          <a:xfrm>
            <a:off x="6770490" y="6485846"/>
            <a:ext cx="1639375" cy="338554"/>
          </a:xfrm>
          <a:prstGeom prst="rect">
            <a:avLst/>
          </a:prstGeom>
          <a:noFill/>
        </p:spPr>
        <p:txBody>
          <a:bodyPr wrap="square" rtlCol="0">
            <a:spAutoFit/>
          </a:bodyPr>
          <a:lstStyle/>
          <a:p>
            <a:pPr algn="ctr"/>
            <a:r>
              <a:rPr kumimoji="1" lang="en-US" altLang="zh-CN" sz="1600" dirty="0">
                <a:solidFill>
                  <a:schemeClr val="bg1"/>
                </a:solidFill>
                <a:latin typeface="Microsoft YaHei" panose="020B0503020204020204" pitchFamily="34" charset="-122"/>
                <a:ea typeface="Microsoft YaHei" panose="020B0503020204020204" pitchFamily="34" charset="-122"/>
              </a:rPr>
              <a:t>Experiments</a:t>
            </a:r>
          </a:p>
        </p:txBody>
      </p:sp>
      <p:pic>
        <p:nvPicPr>
          <p:cNvPr id="9" name="图片 8" descr="徽标&#10;&#10;描述已自动生成">
            <a:extLst>
              <a:ext uri="{FF2B5EF4-FFF2-40B4-BE49-F238E27FC236}">
                <a16:creationId xmlns:a16="http://schemas.microsoft.com/office/drawing/2014/main" id="{D013D12F-4F6C-9A1E-AC0B-D2D5D98B8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932" y="-330200"/>
            <a:ext cx="1484068" cy="2125696"/>
          </a:xfrm>
          <a:prstGeom prst="rect">
            <a:avLst/>
          </a:prstGeom>
        </p:spPr>
      </p:pic>
      <p:cxnSp>
        <p:nvCxnSpPr>
          <p:cNvPr id="12" name="直接连接符 5">
            <a:extLst>
              <a:ext uri="{FF2B5EF4-FFF2-40B4-BE49-F238E27FC236}">
                <a16:creationId xmlns:a16="http://schemas.microsoft.com/office/drawing/2014/main" id="{64263EFB-B2CD-95AB-0317-CC08D8E0688F}"/>
              </a:ext>
            </a:extLst>
          </p:cNvPr>
          <p:cNvCxnSpPr>
            <a:cxnSpLocks/>
          </p:cNvCxnSpPr>
          <p:nvPr/>
        </p:nvCxnSpPr>
        <p:spPr>
          <a:xfrm>
            <a:off x="423653" y="420205"/>
            <a:ext cx="0" cy="406400"/>
          </a:xfrm>
          <a:prstGeom prst="line">
            <a:avLst/>
          </a:prstGeom>
          <a:ln w="889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7C3CC8EF-36D2-E952-E21E-B0C336AE3763}"/>
              </a:ext>
            </a:extLst>
          </p:cNvPr>
          <p:cNvSpPr txBox="1"/>
          <p:nvPr/>
        </p:nvSpPr>
        <p:spPr>
          <a:xfrm>
            <a:off x="507999" y="418527"/>
            <a:ext cx="3242733" cy="420564"/>
          </a:xfrm>
          <a:prstGeom prst="rect">
            <a:avLst/>
          </a:prstGeom>
          <a:noFill/>
        </p:spPr>
        <p:txBody>
          <a:bodyPr wrap="square" rtlCol="0">
            <a:spAutoFit/>
          </a:bodyPr>
          <a:lstStyle/>
          <a:p>
            <a:r>
              <a:rPr lang="en-US" altLang="zh-CN"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rPr>
              <a:t>Interpretability</a:t>
            </a:r>
          </a:p>
        </p:txBody>
      </p:sp>
      <p:pic>
        <p:nvPicPr>
          <p:cNvPr id="5" name="图片 4">
            <a:extLst>
              <a:ext uri="{FF2B5EF4-FFF2-40B4-BE49-F238E27FC236}">
                <a16:creationId xmlns:a16="http://schemas.microsoft.com/office/drawing/2014/main" id="{1CC13764-48A0-137A-57EC-87B8F32B056D}"/>
              </a:ext>
            </a:extLst>
          </p:cNvPr>
          <p:cNvPicPr>
            <a:picLocks noChangeAspect="1"/>
          </p:cNvPicPr>
          <p:nvPr/>
        </p:nvPicPr>
        <p:blipFill>
          <a:blip r:embed="rId4"/>
          <a:stretch>
            <a:fillRect/>
          </a:stretch>
        </p:blipFill>
        <p:spPr>
          <a:xfrm>
            <a:off x="428448" y="1758509"/>
            <a:ext cx="11335104" cy="3677419"/>
          </a:xfrm>
          <a:prstGeom prst="rect">
            <a:avLst/>
          </a:prstGeom>
        </p:spPr>
      </p:pic>
    </p:spTree>
    <p:extLst>
      <p:ext uri="{BB962C8B-B14F-4D97-AF65-F5344CB8AC3E}">
        <p14:creationId xmlns:p14="http://schemas.microsoft.com/office/powerpoint/2010/main" val="1923414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010BB-7F49-633B-8511-DA8672A714F6}"/>
            </a:ext>
          </a:extLst>
        </p:cNvPr>
        <p:cNvGrpSpPr/>
        <p:nvPr/>
      </p:nvGrpSpPr>
      <p:grpSpPr>
        <a:xfrm>
          <a:off x="0" y="0"/>
          <a:ext cx="0" cy="0"/>
          <a:chOff x="0" y="0"/>
          <a:chExt cx="0" cy="0"/>
        </a:xfrm>
      </p:grpSpPr>
      <p:sp>
        <p:nvSpPr>
          <p:cNvPr id="184" name="矩形 38">
            <a:extLst>
              <a:ext uri="{FF2B5EF4-FFF2-40B4-BE49-F238E27FC236}">
                <a16:creationId xmlns:a16="http://schemas.microsoft.com/office/drawing/2014/main" id="{24391FA6-BD9D-AF37-018C-37B27397D05C}"/>
              </a:ext>
            </a:extLst>
          </p:cNvPr>
          <p:cNvSpPr/>
          <p:nvPr/>
        </p:nvSpPr>
        <p:spPr>
          <a:xfrm>
            <a:off x="0" y="6064383"/>
            <a:ext cx="12192000" cy="796691"/>
          </a:xfrm>
          <a:prstGeom prst="rect">
            <a:avLst/>
          </a:prstGeom>
          <a:solidFill>
            <a:srgbClr val="16426C"/>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pic>
        <p:nvPicPr>
          <p:cNvPr id="185" name="图形 39" descr="图形 39">
            <a:extLst>
              <a:ext uri="{FF2B5EF4-FFF2-40B4-BE49-F238E27FC236}">
                <a16:creationId xmlns:a16="http://schemas.microsoft.com/office/drawing/2014/main" id="{A1BEAFE9-0CA5-003D-4FC8-6FBC56E8521B}"/>
              </a:ext>
            </a:extLst>
          </p:cNvPr>
          <p:cNvPicPr>
            <a:picLocks noChangeAspect="1"/>
          </p:cNvPicPr>
          <p:nvPr/>
        </p:nvPicPr>
        <p:blipFill>
          <a:blip r:embed="rId3">
            <a:alphaModFix amt="50000"/>
          </a:blip>
          <a:stretch>
            <a:fillRect/>
          </a:stretch>
        </p:blipFill>
        <p:spPr>
          <a:xfrm>
            <a:off x="1574800" y="6286640"/>
            <a:ext cx="8753062" cy="561078"/>
          </a:xfrm>
          <a:prstGeom prst="rect">
            <a:avLst/>
          </a:prstGeom>
          <a:ln w="12700">
            <a:miter lim="400000"/>
          </a:ln>
        </p:spPr>
      </p:pic>
      <p:sp>
        <p:nvSpPr>
          <p:cNvPr id="186" name="文本框 8">
            <a:extLst>
              <a:ext uri="{FF2B5EF4-FFF2-40B4-BE49-F238E27FC236}">
                <a16:creationId xmlns:a16="http://schemas.microsoft.com/office/drawing/2014/main" id="{414E83DB-BDCE-FCEF-677B-110D75B741E0}"/>
              </a:ext>
            </a:extLst>
          </p:cNvPr>
          <p:cNvSpPr txBox="1"/>
          <p:nvPr/>
        </p:nvSpPr>
        <p:spPr>
          <a:xfrm>
            <a:off x="5283200" y="2660693"/>
            <a:ext cx="4326855"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defTabSz="457200">
              <a:defRPr sz="4400" b="1">
                <a:solidFill>
                  <a:srgbClr val="404040"/>
                </a:solidFill>
                <a:latin typeface="微软雅黑 Light"/>
                <a:ea typeface="微软雅黑 Light"/>
                <a:cs typeface="微软雅黑 Light"/>
                <a:sym typeface="微软雅黑 Light"/>
              </a:defRPr>
            </a:lvl1pPr>
          </a:lstStyle>
          <a:p>
            <a:r>
              <a:rPr lang="en-US" altLang="zh-CN" dirty="0"/>
              <a:t>Conclusion</a:t>
            </a:r>
          </a:p>
        </p:txBody>
      </p:sp>
      <p:grpSp>
        <p:nvGrpSpPr>
          <p:cNvPr id="194" name="组合 47">
            <a:extLst>
              <a:ext uri="{FF2B5EF4-FFF2-40B4-BE49-F238E27FC236}">
                <a16:creationId xmlns:a16="http://schemas.microsoft.com/office/drawing/2014/main" id="{87609376-EF31-CE18-F0BC-889F02F9FE87}"/>
              </a:ext>
            </a:extLst>
          </p:cNvPr>
          <p:cNvGrpSpPr/>
          <p:nvPr/>
        </p:nvGrpSpPr>
        <p:grpSpPr>
          <a:xfrm>
            <a:off x="3107162" y="2247100"/>
            <a:ext cx="1547895" cy="1573585"/>
            <a:chOff x="-1" y="0"/>
            <a:chExt cx="1547894" cy="1573584"/>
          </a:xfrm>
        </p:grpSpPr>
        <p:grpSp>
          <p:nvGrpSpPr>
            <p:cNvPr id="190" name="椭圆 48">
              <a:extLst>
                <a:ext uri="{FF2B5EF4-FFF2-40B4-BE49-F238E27FC236}">
                  <a16:creationId xmlns:a16="http://schemas.microsoft.com/office/drawing/2014/main" id="{A536C196-87AC-EFE0-4276-FFB982973572}"/>
                </a:ext>
              </a:extLst>
            </p:cNvPr>
            <p:cNvGrpSpPr/>
            <p:nvPr/>
          </p:nvGrpSpPr>
          <p:grpSpPr>
            <a:xfrm>
              <a:off x="129295" y="112227"/>
              <a:ext cx="1289301" cy="1323436"/>
              <a:chOff x="-1" y="-17068"/>
              <a:chExt cx="1289300" cy="1323434"/>
            </a:xfrm>
          </p:grpSpPr>
          <p:sp>
            <p:nvSpPr>
              <p:cNvPr id="188" name="圆形">
                <a:extLst>
                  <a:ext uri="{FF2B5EF4-FFF2-40B4-BE49-F238E27FC236}">
                    <a16:creationId xmlns:a16="http://schemas.microsoft.com/office/drawing/2014/main" id="{7BED2DCE-37A2-E035-5635-9F532EE497CB}"/>
                  </a:ext>
                </a:extLst>
              </p:cNvPr>
              <p:cNvSpPr/>
              <p:nvPr/>
            </p:nvSpPr>
            <p:spPr>
              <a:xfrm>
                <a:off x="-1" y="0"/>
                <a:ext cx="1289300" cy="1289298"/>
              </a:xfrm>
              <a:prstGeom prst="ellipse">
                <a:avLst/>
              </a:prstGeom>
              <a:solidFill>
                <a:srgbClr val="16426C"/>
              </a:solidFill>
              <a:ln w="12700" cap="flat">
                <a:noFill/>
                <a:miter lim="400000"/>
              </a:ln>
              <a:effectLst/>
            </p:spPr>
            <p:txBody>
              <a:bodyPr wrap="square" lIns="45719" tIns="45719" rIns="45719" bIns="45719" numCol="1" anchor="ctr">
                <a:noAutofit/>
              </a:bodyPr>
              <a:lstStyle/>
              <a:p>
                <a:pPr algn="ctr">
                  <a:defRPr sz="8000">
                    <a:solidFill>
                      <a:srgbClr val="FFFFFF"/>
                    </a:solidFill>
                    <a:latin typeface="Arial"/>
                    <a:ea typeface="Arial"/>
                    <a:cs typeface="Arial"/>
                    <a:sym typeface="Arial"/>
                  </a:defRPr>
                </a:pPr>
                <a:endParaRPr sz="8000"/>
              </a:p>
            </p:txBody>
          </p:sp>
          <p:sp>
            <p:nvSpPr>
              <p:cNvPr id="189" name="1">
                <a:extLst>
                  <a:ext uri="{FF2B5EF4-FFF2-40B4-BE49-F238E27FC236}">
                    <a16:creationId xmlns:a16="http://schemas.microsoft.com/office/drawing/2014/main" id="{DAB5F961-CE14-6C5C-EF7F-F0F382967AD4}"/>
                  </a:ext>
                </a:extLst>
              </p:cNvPr>
              <p:cNvSpPr txBox="1"/>
              <p:nvPr/>
            </p:nvSpPr>
            <p:spPr>
              <a:xfrm>
                <a:off x="234533" y="-17068"/>
                <a:ext cx="820233" cy="13234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0">
                    <a:solidFill>
                      <a:srgbClr val="FFFFFF"/>
                    </a:solidFill>
                    <a:latin typeface="Arial"/>
                    <a:ea typeface="Arial"/>
                    <a:cs typeface="Arial"/>
                    <a:sym typeface="Arial"/>
                  </a:defRPr>
                </a:lvl1pPr>
              </a:lstStyle>
              <a:p>
                <a:r>
                  <a:rPr lang="en-US" dirty="0"/>
                  <a:t>3</a:t>
                </a:r>
                <a:endParaRPr dirty="0"/>
              </a:p>
            </p:txBody>
          </p:sp>
        </p:grpSp>
        <p:sp>
          <p:nvSpPr>
            <p:cNvPr id="191" name="椭圆 49">
              <a:extLst>
                <a:ext uri="{FF2B5EF4-FFF2-40B4-BE49-F238E27FC236}">
                  <a16:creationId xmlns:a16="http://schemas.microsoft.com/office/drawing/2014/main" id="{3058DD6E-9A2D-1F7B-2725-FCFA8668A628}"/>
                </a:ext>
              </a:extLst>
            </p:cNvPr>
            <p:cNvSpPr/>
            <p:nvPr/>
          </p:nvSpPr>
          <p:spPr>
            <a:xfrm>
              <a:off x="-1" y="0"/>
              <a:ext cx="1547894" cy="1547893"/>
            </a:xfrm>
            <a:prstGeom prst="ellipse">
              <a:avLst/>
            </a:prstGeom>
            <a:noFill/>
            <a:ln w="17145" cap="flat">
              <a:solidFill>
                <a:srgbClr val="CCD8E5"/>
              </a:solidFill>
              <a:prstDash val="solid"/>
              <a:round/>
            </a:ln>
            <a:effectLst/>
          </p:spPr>
          <p:txBody>
            <a:bodyPr wrap="square" lIns="45719" tIns="45719" rIns="45719" bIns="45719" numCol="1" anchor="ctr">
              <a:noAutofit/>
            </a:bodyPr>
            <a:lstStyle/>
            <a:p>
              <a:pPr algn="ctr">
                <a:defRPr sz="8000">
                  <a:solidFill>
                    <a:srgbClr val="FFFFFF"/>
                  </a:solidFill>
                  <a:latin typeface="Arial"/>
                  <a:ea typeface="Arial"/>
                  <a:cs typeface="Arial"/>
                  <a:sym typeface="Arial"/>
                </a:defRPr>
              </a:pPr>
              <a:endParaRPr sz="8000"/>
            </a:p>
          </p:txBody>
        </p:sp>
        <p:sp>
          <p:nvSpPr>
            <p:cNvPr id="192" name="椭圆 50">
              <a:extLst>
                <a:ext uri="{FF2B5EF4-FFF2-40B4-BE49-F238E27FC236}">
                  <a16:creationId xmlns:a16="http://schemas.microsoft.com/office/drawing/2014/main" id="{444F1C25-BEA6-3908-74E7-55FE67FCC380}"/>
                </a:ext>
              </a:extLst>
            </p:cNvPr>
            <p:cNvSpPr/>
            <p:nvPr/>
          </p:nvSpPr>
          <p:spPr>
            <a:xfrm>
              <a:off x="1115473" y="1214173"/>
              <a:ext cx="359411" cy="359411"/>
            </a:xfrm>
            <a:prstGeom prst="ellipse">
              <a:avLst/>
            </a:prstGeom>
            <a:solidFill>
              <a:srgbClr val="6689B1">
                <a:alpha val="8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193" name="椭圆 52">
              <a:extLst>
                <a:ext uri="{FF2B5EF4-FFF2-40B4-BE49-F238E27FC236}">
                  <a16:creationId xmlns:a16="http://schemas.microsoft.com/office/drawing/2014/main" id="{015A7312-125B-C238-60A3-10809696A3E3}"/>
                </a:ext>
              </a:extLst>
            </p:cNvPr>
            <p:cNvSpPr/>
            <p:nvPr/>
          </p:nvSpPr>
          <p:spPr>
            <a:xfrm>
              <a:off x="129295" y="34341"/>
              <a:ext cx="226115" cy="226115"/>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grpSp>
    </p:spTree>
    <p:extLst>
      <p:ext uri="{BB962C8B-B14F-4D97-AF65-F5344CB8AC3E}">
        <p14:creationId xmlns:p14="http://schemas.microsoft.com/office/powerpoint/2010/main" val="137761051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15E43-DD8D-95B7-A9F3-49F4ADB44147}"/>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F3E9301B-09E0-BDE8-3D6F-84A7BBB5741D}"/>
              </a:ext>
            </a:extLst>
          </p:cNvPr>
          <p:cNvGrpSpPr/>
          <p:nvPr/>
        </p:nvGrpSpPr>
        <p:grpSpPr>
          <a:xfrm>
            <a:off x="0" y="6426197"/>
            <a:ext cx="12192000" cy="644420"/>
            <a:chOff x="-104233" y="6376515"/>
            <a:chExt cx="12192000" cy="682332"/>
          </a:xfrm>
        </p:grpSpPr>
        <p:sp>
          <p:nvSpPr>
            <p:cNvPr id="3" name="矩形 2">
              <a:extLst>
                <a:ext uri="{FF2B5EF4-FFF2-40B4-BE49-F238E27FC236}">
                  <a16:creationId xmlns:a16="http://schemas.microsoft.com/office/drawing/2014/main" id="{391380CE-F45E-7C41-0AE9-DEA7DCBABD82}"/>
                </a:ext>
              </a:extLst>
            </p:cNvPr>
            <p:cNvSpPr/>
            <p:nvPr/>
          </p:nvSpPr>
          <p:spPr>
            <a:xfrm>
              <a:off x="-104233" y="6376515"/>
              <a:ext cx="12192000" cy="457203"/>
            </a:xfrm>
            <a:prstGeom prst="rect">
              <a:avLst/>
            </a:prstGeom>
            <a:solidFill>
              <a:srgbClr val="153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4" name="直线连接符 3">
              <a:extLst>
                <a:ext uri="{FF2B5EF4-FFF2-40B4-BE49-F238E27FC236}">
                  <a16:creationId xmlns:a16="http://schemas.microsoft.com/office/drawing/2014/main" id="{AF8191FD-7F1B-AE12-BECC-CB763C9AA923}"/>
                </a:ext>
              </a:extLst>
            </p:cNvPr>
            <p:cNvCxnSpPr/>
            <p:nvPr/>
          </p:nvCxnSpPr>
          <p:spPr>
            <a:xfrm>
              <a:off x="5991767" y="6448819"/>
              <a:ext cx="0" cy="32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B69A952-0F25-B607-4CB4-7AAEA6C4C580}"/>
                </a:ext>
              </a:extLst>
            </p:cNvPr>
            <p:cNvSpPr txBox="1"/>
            <p:nvPr/>
          </p:nvSpPr>
          <p:spPr>
            <a:xfrm>
              <a:off x="629055" y="6439669"/>
              <a:ext cx="1883501" cy="358471"/>
            </a:xfrm>
            <a:prstGeom prst="rect">
              <a:avLst/>
            </a:prstGeom>
            <a:noFill/>
          </p:spPr>
          <p:txBody>
            <a:bodyPr wrap="square" rtlCol="0">
              <a:spAutoFit/>
            </a:bodyPr>
            <a:lstStyle/>
            <a:p>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Introduction</a:t>
              </a: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3D14A125-EA0D-B4F1-FB59-F8D0D219BC5C}"/>
                </a:ext>
              </a:extLst>
            </p:cNvPr>
            <p:cNvSpPr txBox="1"/>
            <p:nvPr/>
          </p:nvSpPr>
          <p:spPr>
            <a:xfrm>
              <a:off x="8980121" y="6439669"/>
              <a:ext cx="3051519" cy="619178"/>
            </a:xfrm>
            <a:prstGeom prst="rect">
              <a:avLst/>
            </a:prstGeom>
            <a:noFill/>
          </p:spPr>
          <p:txBody>
            <a:bodyPr wrap="square" rtlCol="0">
              <a:spAutoFit/>
            </a:bodyPr>
            <a:lstStyle/>
            <a:p>
              <a:pPr algn="ctr"/>
              <a:r>
                <a:rPr kumimoji="1" lang="en-US" altLang="zh-CN" sz="1600" dirty="0">
                  <a:solidFill>
                    <a:schemeClr val="bg1"/>
                  </a:solidFill>
                  <a:latin typeface="Microsoft YaHei" panose="020B0503020204020204" pitchFamily="34" charset="-122"/>
                  <a:ea typeface="Microsoft YaHei" panose="020B0503020204020204" pitchFamily="34" charset="-122"/>
                </a:rPr>
                <a:t>Conclusion</a:t>
              </a:r>
            </a:p>
            <a:p>
              <a:pPr algn="ctr"/>
              <a:endParaRPr kumimoji="1"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cxnSp>
        <p:nvCxnSpPr>
          <p:cNvPr id="15" name="直线连接符 14">
            <a:extLst>
              <a:ext uri="{FF2B5EF4-FFF2-40B4-BE49-F238E27FC236}">
                <a16:creationId xmlns:a16="http://schemas.microsoft.com/office/drawing/2014/main" id="{1833C800-B956-4A8A-D587-171B620345D3}"/>
              </a:ext>
            </a:extLst>
          </p:cNvPr>
          <p:cNvCxnSpPr/>
          <p:nvPr/>
        </p:nvCxnSpPr>
        <p:spPr>
          <a:xfrm>
            <a:off x="3048000" y="6485846"/>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F247299-583C-E4E2-128D-8DDA1445D29F}"/>
              </a:ext>
            </a:extLst>
          </p:cNvPr>
          <p:cNvSpPr txBox="1"/>
          <p:nvPr/>
        </p:nvSpPr>
        <p:spPr>
          <a:xfrm>
            <a:off x="3048000" y="6485846"/>
            <a:ext cx="2997197" cy="584775"/>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Methodology</a:t>
            </a:r>
          </a:p>
          <a:p>
            <a:pPr algn="ct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cxnSp>
        <p:nvCxnSpPr>
          <p:cNvPr id="17" name="直线连接符 16">
            <a:extLst>
              <a:ext uri="{FF2B5EF4-FFF2-40B4-BE49-F238E27FC236}">
                <a16:creationId xmlns:a16="http://schemas.microsoft.com/office/drawing/2014/main" id="{7974E505-EEB5-E9F5-E7B7-EEE09A647E12}"/>
              </a:ext>
            </a:extLst>
          </p:cNvPr>
          <p:cNvCxnSpPr/>
          <p:nvPr/>
        </p:nvCxnSpPr>
        <p:spPr>
          <a:xfrm>
            <a:off x="9093200" y="6515082"/>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FE0D071A-65EE-9C7A-3F2E-B9816CB0997D}"/>
              </a:ext>
            </a:extLst>
          </p:cNvPr>
          <p:cNvSpPr txBox="1"/>
          <p:nvPr/>
        </p:nvSpPr>
        <p:spPr>
          <a:xfrm>
            <a:off x="6770490" y="6485846"/>
            <a:ext cx="1639375" cy="338554"/>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Experiments</a:t>
            </a:r>
          </a:p>
        </p:txBody>
      </p:sp>
      <p:pic>
        <p:nvPicPr>
          <p:cNvPr id="9" name="图片 8" descr="徽标&#10;&#10;描述已自动生成">
            <a:extLst>
              <a:ext uri="{FF2B5EF4-FFF2-40B4-BE49-F238E27FC236}">
                <a16:creationId xmlns:a16="http://schemas.microsoft.com/office/drawing/2014/main" id="{4CC8589D-7D34-7234-517B-71381C4B54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932" y="-330200"/>
            <a:ext cx="1484068" cy="2125696"/>
          </a:xfrm>
          <a:prstGeom prst="rect">
            <a:avLst/>
          </a:prstGeom>
        </p:spPr>
      </p:pic>
      <p:cxnSp>
        <p:nvCxnSpPr>
          <p:cNvPr id="12" name="直接连接符 5">
            <a:extLst>
              <a:ext uri="{FF2B5EF4-FFF2-40B4-BE49-F238E27FC236}">
                <a16:creationId xmlns:a16="http://schemas.microsoft.com/office/drawing/2014/main" id="{289E09AB-3623-09FF-DA53-1C2EE4B0004D}"/>
              </a:ext>
            </a:extLst>
          </p:cNvPr>
          <p:cNvCxnSpPr>
            <a:cxnSpLocks/>
          </p:cNvCxnSpPr>
          <p:nvPr/>
        </p:nvCxnSpPr>
        <p:spPr>
          <a:xfrm>
            <a:off x="423653" y="420205"/>
            <a:ext cx="0" cy="406400"/>
          </a:xfrm>
          <a:prstGeom prst="line">
            <a:avLst/>
          </a:prstGeom>
          <a:ln w="88900">
            <a:solidFill>
              <a:srgbClr val="1C4885"/>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EC00883-4336-200D-830D-D15FECE18884}"/>
              </a:ext>
            </a:extLst>
          </p:cNvPr>
          <p:cNvSpPr txBox="1"/>
          <p:nvPr/>
        </p:nvSpPr>
        <p:spPr>
          <a:xfrm>
            <a:off x="507999" y="418527"/>
            <a:ext cx="3242733" cy="420564"/>
          </a:xfrm>
          <a:prstGeom prst="rect">
            <a:avLst/>
          </a:prstGeom>
          <a:noFill/>
        </p:spPr>
        <p:txBody>
          <a:bodyPr wrap="square" rtlCol="0">
            <a:spAutoFit/>
          </a:bodyPr>
          <a:lstStyle/>
          <a:p>
            <a:r>
              <a:rPr lang="en-US" altLang="zh-CN"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rPr>
              <a:t>Conclusion</a:t>
            </a:r>
          </a:p>
        </p:txBody>
      </p:sp>
      <p:sp>
        <p:nvSpPr>
          <p:cNvPr id="6" name="文本框 5">
            <a:extLst>
              <a:ext uri="{FF2B5EF4-FFF2-40B4-BE49-F238E27FC236}">
                <a16:creationId xmlns:a16="http://schemas.microsoft.com/office/drawing/2014/main" id="{9294572D-BA95-B880-562E-344D13FC904C}"/>
              </a:ext>
            </a:extLst>
          </p:cNvPr>
          <p:cNvSpPr txBox="1"/>
          <p:nvPr/>
        </p:nvSpPr>
        <p:spPr>
          <a:xfrm>
            <a:off x="423653" y="1192063"/>
            <a:ext cx="11104634" cy="4893647"/>
          </a:xfrm>
          <a:prstGeom prst="rect">
            <a:avLst/>
          </a:prstGeom>
          <a:noFill/>
        </p:spPr>
        <p:txBody>
          <a:bodyPr wrap="square">
            <a:spAutoFit/>
          </a:bodyPr>
          <a:lstStyle/>
          <a:p>
            <a:pPr>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 MNNAS introduces node-specific architecture search</a:t>
            </a:r>
            <a:r>
              <a:rPr lang="en-US" altLang="zh-CN" sz="2400" dirty="0">
                <a:latin typeface="Times New Roman" panose="02020603050405020304" pitchFamily="18" charset="0"/>
                <a:cs typeface="Times New Roman" panose="02020603050405020304" pitchFamily="18" charset="0"/>
              </a:rPr>
              <a:t>, allowing each node to select its own aggregation strategy — adapting flexibly to structural diversity within and across graphs.</a:t>
            </a:r>
          </a:p>
          <a:p>
            <a:pPr>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 Incorporates adaptive aggregation attention</a:t>
            </a:r>
            <a:r>
              <a:rPr lang="en-US" altLang="zh-CN" sz="2400" dirty="0">
                <a:latin typeface="Times New Roman" panose="02020603050405020304" pitchFamily="18" charset="0"/>
                <a:cs typeface="Times New Roman" panose="02020603050405020304" pitchFamily="18" charset="0"/>
              </a:rPr>
              <a:t>, disentangling power-law degree and </a:t>
            </a:r>
            <a:r>
              <a:rPr lang="en-US" altLang="zh-CN" sz="2400" dirty="0" err="1">
                <a:latin typeface="Times New Roman" panose="02020603050405020304" pitchFamily="18" charset="0"/>
                <a:cs typeface="Times New Roman" panose="02020603050405020304" pitchFamily="18" charset="0"/>
              </a:rPr>
              <a:t>assortativity</a:t>
            </a:r>
            <a:r>
              <a:rPr lang="en-US" altLang="zh-CN" sz="2400" dirty="0">
                <a:latin typeface="Times New Roman" panose="02020603050405020304" pitchFamily="18" charset="0"/>
                <a:cs typeface="Times New Roman" panose="02020603050405020304" pitchFamily="18" charset="0"/>
              </a:rPr>
              <a:t> patterns to guide multi-dimensional architecture search.</a:t>
            </a:r>
          </a:p>
          <a:p>
            <a:pPr>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 Achieves strong OOD generalization</a:t>
            </a:r>
            <a:r>
              <a:rPr lang="en-US" altLang="zh-CN" sz="2400" dirty="0">
                <a:latin typeface="Times New Roman" panose="02020603050405020304" pitchFamily="18" charset="0"/>
                <a:cs typeface="Times New Roman" panose="02020603050405020304" pitchFamily="18" charset="0"/>
              </a:rPr>
              <a:t>, even under limited or single-graph training — a first in </a:t>
            </a:r>
            <a:r>
              <a:rPr lang="en-US" altLang="zh-CN" sz="2400" dirty="0" err="1">
                <a:latin typeface="Times New Roman" panose="02020603050405020304" pitchFamily="18" charset="0"/>
                <a:cs typeface="Times New Roman" panose="02020603050405020304" pitchFamily="18" charset="0"/>
              </a:rPr>
              <a:t>GraphNAS</a:t>
            </a:r>
            <a:r>
              <a:rPr lang="en-US" altLang="zh-CN" sz="2400" dirty="0">
                <a:latin typeface="Times New Roman" panose="02020603050405020304" pitchFamily="18" charset="0"/>
                <a:cs typeface="Times New Roman" panose="02020603050405020304" pitchFamily="18" charset="0"/>
              </a:rPr>
              <a:t> literature.</a:t>
            </a:r>
          </a:p>
          <a:p>
            <a:pPr>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 Validated across supervised and unsupervised tasks</a:t>
            </a:r>
            <a:r>
              <a:rPr lang="en-US" altLang="zh-CN" sz="2400" dirty="0">
                <a:latin typeface="Times New Roman" panose="02020603050405020304" pitchFamily="18" charset="0"/>
                <a:cs typeface="Times New Roman" panose="02020603050405020304" pitchFamily="18" charset="0"/>
              </a:rPr>
              <a:t>, demonstrating consistent improvements over state-of-the-art GNNs and NAS methods on challenging distribution-shift benchmarks.</a:t>
            </a:r>
          </a:p>
        </p:txBody>
      </p:sp>
    </p:spTree>
    <p:extLst>
      <p:ext uri="{BB962C8B-B14F-4D97-AF65-F5344CB8AC3E}">
        <p14:creationId xmlns:p14="http://schemas.microsoft.com/office/powerpoint/2010/main" val="2419965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5016"/>
            <a:ext cx="12192000" cy="4887185"/>
            <a:chOff x="0" y="0"/>
            <a:chExt cx="24384000" cy="9774370"/>
          </a:xfrm>
        </p:grpSpPr>
        <p:sp>
          <p:nvSpPr>
            <p:cNvPr id="3" name="AutoShape 3"/>
            <p:cNvSpPr/>
            <p:nvPr/>
          </p:nvSpPr>
          <p:spPr>
            <a:xfrm>
              <a:off x="0" y="0"/>
              <a:ext cx="24384000" cy="7803544"/>
            </a:xfrm>
            <a:prstGeom prst="rect">
              <a:avLst/>
            </a:prstGeom>
            <a:solidFill>
              <a:schemeClr val="tx2">
                <a:lumMod val="75000"/>
              </a:schemeClr>
            </a:solidFill>
          </p:spPr>
          <p:txBody>
            <a:bodyPr/>
            <a:lstStyle/>
            <a:p>
              <a:endParaRPr lang="zh-CN" altLang="en-US" sz="1200"/>
            </a:p>
          </p:txBody>
        </p:sp>
        <p:sp>
          <p:nvSpPr>
            <p:cNvPr id="4" name="AutoShape 4"/>
            <p:cNvSpPr/>
            <p:nvPr/>
          </p:nvSpPr>
          <p:spPr>
            <a:xfrm>
              <a:off x="0" y="7803544"/>
              <a:ext cx="24384000" cy="447725"/>
            </a:xfrm>
            <a:prstGeom prst="rect">
              <a:avLst/>
            </a:prstGeom>
            <a:solidFill>
              <a:srgbClr val="FFFFFF"/>
            </a:solidFill>
          </p:spPr>
          <p:txBody>
            <a:bodyPr/>
            <a:lstStyle/>
            <a:p>
              <a:endParaRPr lang="zh-CN" altLang="en-US" sz="1200"/>
            </a:p>
          </p:txBody>
        </p:sp>
        <p:pic>
          <p:nvPicPr>
            <p:cNvPr id="5" name="Picture 5"/>
            <p:cNvPicPr>
              <a:picLocks noChangeAspect="1"/>
            </p:cNvPicPr>
            <p:nvPr/>
          </p:nvPicPr>
          <p:blipFill>
            <a:blip r:embed="rId3">
              <a:alphaModFix amt="25000"/>
            </a:blip>
            <a:srcRect t="60877"/>
            <a:stretch>
              <a:fillRect/>
            </a:stretch>
          </p:blipFill>
          <p:spPr>
            <a:xfrm>
              <a:off x="0" y="8248044"/>
              <a:ext cx="24384000" cy="1526326"/>
            </a:xfrm>
            <a:prstGeom prst="rect">
              <a:avLst/>
            </a:prstGeom>
          </p:spPr>
        </p:pic>
      </p:grpSp>
      <p:pic>
        <p:nvPicPr>
          <p:cNvPr id="6" name="Picture 6"/>
          <p:cNvPicPr>
            <a:picLocks noChangeAspect="1"/>
          </p:cNvPicPr>
          <p:nvPr/>
        </p:nvPicPr>
        <p:blipFill>
          <a:blip r:embed="rId3">
            <a:alphaModFix amt="9999"/>
          </a:blip>
          <a:srcRect t="60877"/>
          <a:stretch>
            <a:fillRect/>
          </a:stretch>
        </p:blipFill>
        <p:spPr>
          <a:xfrm rot="-10800000">
            <a:off x="0" y="521852"/>
            <a:ext cx="12192000" cy="763163"/>
          </a:xfrm>
          <a:prstGeom prst="rect">
            <a:avLst/>
          </a:prstGeom>
        </p:spPr>
      </p:pic>
      <p:grpSp>
        <p:nvGrpSpPr>
          <p:cNvPr id="7" name="Group 7"/>
          <p:cNvGrpSpPr/>
          <p:nvPr/>
        </p:nvGrpSpPr>
        <p:grpSpPr>
          <a:xfrm>
            <a:off x="1349583" y="2484803"/>
            <a:ext cx="8943023" cy="1369394"/>
            <a:chOff x="-554708" y="64057"/>
            <a:chExt cx="17886046" cy="2738788"/>
          </a:xfrm>
        </p:grpSpPr>
        <p:sp>
          <p:nvSpPr>
            <p:cNvPr id="8" name="AutoShape 8"/>
            <p:cNvSpPr/>
            <p:nvPr/>
          </p:nvSpPr>
          <p:spPr>
            <a:xfrm rot="16200000">
              <a:off x="6149614" y="1499654"/>
              <a:ext cx="2606383" cy="0"/>
            </a:xfrm>
            <a:prstGeom prst="line">
              <a:avLst/>
            </a:prstGeom>
            <a:ln w="25400" cap="flat">
              <a:solidFill>
                <a:srgbClr val="FFFFFF"/>
              </a:solidFill>
              <a:prstDash val="solid"/>
              <a:headEnd type="none" w="sm" len="sm"/>
              <a:tailEnd type="none" w="sm" len="sm"/>
            </a:ln>
          </p:spPr>
          <p:txBody>
            <a:bodyPr/>
            <a:lstStyle/>
            <a:p>
              <a:endParaRPr lang="zh-CN" altLang="en-US" sz="1200"/>
            </a:p>
          </p:txBody>
        </p:sp>
        <p:sp>
          <p:nvSpPr>
            <p:cNvPr id="10" name="TextBox 10"/>
            <p:cNvSpPr txBox="1"/>
            <p:nvPr/>
          </p:nvSpPr>
          <p:spPr>
            <a:xfrm>
              <a:off x="-554708" y="1497203"/>
              <a:ext cx="6337924" cy="857286"/>
            </a:xfrm>
            <a:prstGeom prst="rect">
              <a:avLst/>
            </a:prstGeom>
          </p:spPr>
          <p:txBody>
            <a:bodyPr lIns="0" tIns="0" rIns="0" bIns="0" rtlCol="0" anchor="t">
              <a:spAutoFit/>
            </a:bodyPr>
            <a:lstStyle/>
            <a:p>
              <a:pPr algn="ctr">
                <a:lnSpc>
                  <a:spcPts val="2987"/>
                </a:lnSpc>
              </a:pPr>
              <a:r>
                <a:rPr lang="en-US" sz="4800" spc="117" dirty="0">
                  <a:solidFill>
                    <a:srgbClr val="FFFFFF"/>
                  </a:solidFill>
                  <a:latin typeface="Times New Roman" panose="02020603050405020304" pitchFamily="18" charset="0"/>
                  <a:cs typeface="Times New Roman" panose="02020603050405020304" pitchFamily="18" charset="0"/>
                </a:rPr>
                <a:t>Thank you!</a:t>
              </a:r>
            </a:p>
          </p:txBody>
        </p:sp>
        <p:sp>
          <p:nvSpPr>
            <p:cNvPr id="11" name="TextBox 11"/>
            <p:cNvSpPr txBox="1"/>
            <p:nvPr/>
          </p:nvSpPr>
          <p:spPr>
            <a:xfrm>
              <a:off x="8497568" y="64057"/>
              <a:ext cx="8833770" cy="656078"/>
            </a:xfrm>
            <a:prstGeom prst="rect">
              <a:avLst/>
            </a:prstGeom>
          </p:spPr>
          <p:txBody>
            <a:bodyPr lIns="0" tIns="0" rIns="0" bIns="0" rtlCol="0" anchor="t">
              <a:spAutoFit/>
            </a:bodyPr>
            <a:lstStyle/>
            <a:p>
              <a:pPr algn="just">
                <a:lnSpc>
                  <a:spcPts val="2867"/>
                </a:lnSpc>
              </a:pPr>
              <a:endParaRPr lang="en-US" sz="1433" spc="143" dirty="0">
                <a:solidFill>
                  <a:srgbClr val="FFFFFF"/>
                </a:solidFill>
                <a:ea typeface="思源黑体"/>
              </a:endParaRPr>
            </a:p>
          </p:txBody>
        </p:sp>
      </p:grpSp>
      <p:pic>
        <p:nvPicPr>
          <p:cNvPr id="13" name="Picture 56">
            <a:extLst>
              <a:ext uri="{FF2B5EF4-FFF2-40B4-BE49-F238E27FC236}">
                <a16:creationId xmlns:a16="http://schemas.microsoft.com/office/drawing/2014/main" id="{DE9E39C5-B27F-5ADD-3DE0-BF930B7758FE}"/>
              </a:ext>
            </a:extLst>
          </p:cNvPr>
          <p:cNvPicPr>
            <a:picLocks noChangeAspect="1"/>
          </p:cNvPicPr>
          <p:nvPr/>
        </p:nvPicPr>
        <p:blipFill rotWithShape="1">
          <a:blip r:embed="rId4">
            <a:duotone>
              <a:schemeClr val="bg2">
                <a:shade val="45000"/>
                <a:satMod val="135000"/>
              </a:schemeClr>
              <a:prstClr val="white"/>
            </a:duotone>
            <a:lum bright="40000" contrast="-40000"/>
          </a:blip>
          <a:srcRect b="27571"/>
          <a:stretch/>
        </p:blipFill>
        <p:spPr>
          <a:xfrm>
            <a:off x="5821293" y="2402938"/>
            <a:ext cx="5293272" cy="1596877"/>
          </a:xfrm>
          <a:prstGeom prst="rect">
            <a:avLst/>
          </a:prstGeom>
        </p:spPr>
      </p:pic>
      <p:sp>
        <p:nvSpPr>
          <p:cNvPr id="9" name="文本框 8">
            <a:extLst>
              <a:ext uri="{FF2B5EF4-FFF2-40B4-BE49-F238E27FC236}">
                <a16:creationId xmlns:a16="http://schemas.microsoft.com/office/drawing/2014/main" id="{8ED6A6FB-9A46-CE8D-2EA8-59AB0CEF87E1}"/>
              </a:ext>
            </a:extLst>
          </p:cNvPr>
          <p:cNvSpPr txBox="1"/>
          <p:nvPr/>
        </p:nvSpPr>
        <p:spPr>
          <a:xfrm>
            <a:off x="0" y="5790619"/>
            <a:ext cx="12192000" cy="86177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2252090 </a:t>
            </a:r>
            <a:r>
              <a:rPr lang="zh-CN" altLang="en-US" sz="1600" dirty="0">
                <a:latin typeface="Times New Roman" panose="02020603050405020304" pitchFamily="18" charset="0"/>
                <a:cs typeface="Times New Roman" panose="02020603050405020304" pitchFamily="18" charset="0"/>
              </a:rPr>
              <a:t>王麒懿</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2250420 </a:t>
            </a:r>
            <a:r>
              <a:rPr lang="zh-CN" altLang="en-US" sz="1600" dirty="0">
                <a:latin typeface="Times New Roman" panose="02020603050405020304" pitchFamily="18" charset="0"/>
                <a:cs typeface="Times New Roman" panose="02020603050405020304" pitchFamily="18" charset="0"/>
              </a:rPr>
              <a:t>陈君</a:t>
            </a:r>
            <a:r>
              <a:rPr lang="en-US" altLang="zh-CN" sz="1600" dirty="0">
                <a:latin typeface="Times New Roman" panose="02020603050405020304" pitchFamily="18" charset="0"/>
                <a:cs typeface="Times New Roman" panose="02020603050405020304" pitchFamily="18" charset="0"/>
              </a:rPr>
              <a:t>, 2250758 </a:t>
            </a:r>
            <a:r>
              <a:rPr lang="zh-CN" altLang="en-US" sz="1600" dirty="0">
                <a:latin typeface="Times New Roman" panose="02020603050405020304" pitchFamily="18" charset="0"/>
                <a:cs typeface="Times New Roman" panose="02020603050405020304" pitchFamily="18" charset="0"/>
              </a:rPr>
              <a:t>林继申</a:t>
            </a:r>
            <a:endParaRPr lang="en-US" altLang="zh-CN" sz="1600" dirty="0">
              <a:latin typeface="Times New Roman" panose="02020603050405020304" pitchFamily="18" charset="0"/>
              <a:cs typeface="Times New Roman" panose="02020603050405020304" pitchFamily="18" charset="0"/>
            </a:endParaRPr>
          </a:p>
          <a:p>
            <a:pPr algn="ctr"/>
            <a:endParaRPr lang="en-US" altLang="zh-CN" sz="1600" dirty="0">
              <a:latin typeface="Times New Roman" panose="02020603050405020304" pitchFamily="18" charset="0"/>
              <a:cs typeface="Times New Roman" panose="02020603050405020304" pitchFamily="18" charset="0"/>
            </a:endParaRPr>
          </a:p>
          <a:p>
            <a:pPr algn="ctr"/>
            <a:r>
              <a:rPr lang="en-US" altLang="zh-CN" sz="1600" dirty="0">
                <a:latin typeface="Times New Roman" panose="02020603050405020304" pitchFamily="18" charset="0"/>
                <a:cs typeface="Times New Roman" panose="02020603050405020304" pitchFamily="18" charset="0"/>
              </a:rPr>
              <a:t>2025</a:t>
            </a:r>
            <a:r>
              <a:rPr lang="zh-CN" altLang="en-US" sz="1600" dirty="0">
                <a:latin typeface="Times New Roman" panose="02020603050405020304" pitchFamily="18" charset="0"/>
                <a:cs typeface="Times New Roman" panose="02020603050405020304" pitchFamily="18" charset="0"/>
              </a:rPr>
              <a:t>年</a:t>
            </a:r>
            <a:r>
              <a:rPr lang="en-US" altLang="zh-CN" sz="1600" dirty="0">
                <a:latin typeface="Times New Roman" panose="02020603050405020304" pitchFamily="18" charset="0"/>
                <a:cs typeface="Times New Roman" panose="02020603050405020304" pitchFamily="18" charset="0"/>
              </a:rPr>
              <a:t>6</a:t>
            </a:r>
            <a:r>
              <a:rPr lang="zh-CN" altLang="en-US" sz="1600" dirty="0">
                <a:latin typeface="Times New Roman" panose="02020603050405020304" pitchFamily="18" charset="0"/>
                <a:cs typeface="Times New Roman" panose="02020603050405020304" pitchFamily="18" charset="0"/>
              </a:rPr>
              <a:t>月</a:t>
            </a:r>
            <a:r>
              <a:rPr lang="en-US" altLang="zh-CN" sz="1600" dirty="0">
                <a:latin typeface="Times New Roman" panose="02020603050405020304" pitchFamily="18" charset="0"/>
                <a:cs typeface="Times New Roman" panose="02020603050405020304" pitchFamily="18" charset="0"/>
              </a:rPr>
              <a:t>20</a:t>
            </a:r>
            <a:r>
              <a:rPr lang="zh-CN" altLang="en-US" sz="1600" dirty="0">
                <a:latin typeface="Times New Roman" panose="02020603050405020304" pitchFamily="18" charset="0"/>
                <a:cs typeface="Times New Roman" panose="02020603050405020304" pitchFamily="18" charset="0"/>
              </a:rPr>
              <a:t>日</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矩形 38"/>
          <p:cNvSpPr/>
          <p:nvPr/>
        </p:nvSpPr>
        <p:spPr>
          <a:xfrm>
            <a:off x="0" y="6064383"/>
            <a:ext cx="12192000" cy="796691"/>
          </a:xfrm>
          <a:prstGeom prst="rect">
            <a:avLst/>
          </a:prstGeom>
          <a:solidFill>
            <a:srgbClr val="16426C"/>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pic>
        <p:nvPicPr>
          <p:cNvPr id="185" name="图形 39" descr="图形 39"/>
          <p:cNvPicPr>
            <a:picLocks noChangeAspect="1"/>
          </p:cNvPicPr>
          <p:nvPr/>
        </p:nvPicPr>
        <p:blipFill>
          <a:blip r:embed="rId3">
            <a:alphaModFix amt="50000"/>
          </a:blip>
          <a:stretch>
            <a:fillRect/>
          </a:stretch>
        </p:blipFill>
        <p:spPr>
          <a:xfrm>
            <a:off x="1574800" y="6286640"/>
            <a:ext cx="8753062" cy="561078"/>
          </a:xfrm>
          <a:prstGeom prst="rect">
            <a:avLst/>
          </a:prstGeom>
          <a:ln w="12700">
            <a:miter lim="400000"/>
          </a:ln>
        </p:spPr>
      </p:pic>
      <p:sp>
        <p:nvSpPr>
          <p:cNvPr id="186" name="文本框 8"/>
          <p:cNvSpPr txBox="1"/>
          <p:nvPr/>
        </p:nvSpPr>
        <p:spPr>
          <a:xfrm>
            <a:off x="5283200" y="2660693"/>
            <a:ext cx="4326855"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defTabSz="457200">
              <a:defRPr sz="4400" b="1">
                <a:solidFill>
                  <a:srgbClr val="404040"/>
                </a:solidFill>
                <a:latin typeface="微软雅黑 Light"/>
                <a:ea typeface="微软雅黑 Light"/>
                <a:cs typeface="微软雅黑 Light"/>
                <a:sym typeface="微软雅黑 Light"/>
              </a:defRPr>
            </a:lvl1pPr>
          </a:lstStyle>
          <a:p>
            <a:r>
              <a:rPr lang="en-US" altLang="zh-CN" dirty="0"/>
              <a:t>Introduction</a:t>
            </a:r>
            <a:endParaRPr dirty="0"/>
          </a:p>
        </p:txBody>
      </p:sp>
      <p:grpSp>
        <p:nvGrpSpPr>
          <p:cNvPr id="194" name="组合 47"/>
          <p:cNvGrpSpPr/>
          <p:nvPr/>
        </p:nvGrpSpPr>
        <p:grpSpPr>
          <a:xfrm>
            <a:off x="3107162" y="2247100"/>
            <a:ext cx="1547895" cy="1573585"/>
            <a:chOff x="-1" y="0"/>
            <a:chExt cx="1547894" cy="1573584"/>
          </a:xfrm>
        </p:grpSpPr>
        <p:grpSp>
          <p:nvGrpSpPr>
            <p:cNvPr id="190" name="椭圆 48"/>
            <p:cNvGrpSpPr/>
            <p:nvPr/>
          </p:nvGrpSpPr>
          <p:grpSpPr>
            <a:xfrm>
              <a:off x="129295" y="112227"/>
              <a:ext cx="1289301" cy="1323436"/>
              <a:chOff x="-1" y="-17068"/>
              <a:chExt cx="1289300" cy="1323434"/>
            </a:xfrm>
          </p:grpSpPr>
          <p:sp>
            <p:nvSpPr>
              <p:cNvPr id="188" name="圆形"/>
              <p:cNvSpPr/>
              <p:nvPr/>
            </p:nvSpPr>
            <p:spPr>
              <a:xfrm>
                <a:off x="-1" y="0"/>
                <a:ext cx="1289300" cy="1289298"/>
              </a:xfrm>
              <a:prstGeom prst="ellipse">
                <a:avLst/>
              </a:prstGeom>
              <a:solidFill>
                <a:srgbClr val="16426C"/>
              </a:solidFill>
              <a:ln w="12700" cap="flat">
                <a:noFill/>
                <a:miter lim="400000"/>
              </a:ln>
              <a:effectLst/>
            </p:spPr>
            <p:txBody>
              <a:bodyPr wrap="square" lIns="45719" tIns="45719" rIns="45719" bIns="45719" numCol="1" anchor="ctr">
                <a:noAutofit/>
              </a:bodyPr>
              <a:lstStyle/>
              <a:p>
                <a:pPr algn="ctr">
                  <a:defRPr sz="8000">
                    <a:solidFill>
                      <a:srgbClr val="FFFFFF"/>
                    </a:solidFill>
                    <a:latin typeface="Arial"/>
                    <a:ea typeface="Arial"/>
                    <a:cs typeface="Arial"/>
                    <a:sym typeface="Arial"/>
                  </a:defRPr>
                </a:pPr>
                <a:endParaRPr sz="8000"/>
              </a:p>
            </p:txBody>
          </p:sp>
          <p:sp>
            <p:nvSpPr>
              <p:cNvPr id="189" name="1"/>
              <p:cNvSpPr txBox="1"/>
              <p:nvPr/>
            </p:nvSpPr>
            <p:spPr>
              <a:xfrm>
                <a:off x="234533" y="-17068"/>
                <a:ext cx="820233" cy="13234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8000">
                    <a:solidFill>
                      <a:srgbClr val="FFFFFF"/>
                    </a:solidFill>
                    <a:latin typeface="Arial"/>
                    <a:ea typeface="Arial"/>
                    <a:cs typeface="Arial"/>
                    <a:sym typeface="Arial"/>
                  </a:defRPr>
                </a:lvl1pPr>
              </a:lstStyle>
              <a:p>
                <a:r>
                  <a:rPr dirty="0"/>
                  <a:t>1</a:t>
                </a:r>
              </a:p>
            </p:txBody>
          </p:sp>
        </p:grpSp>
        <p:sp>
          <p:nvSpPr>
            <p:cNvPr id="191" name="椭圆 49"/>
            <p:cNvSpPr/>
            <p:nvPr/>
          </p:nvSpPr>
          <p:spPr>
            <a:xfrm>
              <a:off x="-1" y="0"/>
              <a:ext cx="1547894" cy="1547893"/>
            </a:xfrm>
            <a:prstGeom prst="ellipse">
              <a:avLst/>
            </a:prstGeom>
            <a:noFill/>
            <a:ln w="17145" cap="flat">
              <a:solidFill>
                <a:srgbClr val="CCD8E5"/>
              </a:solidFill>
              <a:prstDash val="solid"/>
              <a:round/>
            </a:ln>
            <a:effectLst/>
          </p:spPr>
          <p:txBody>
            <a:bodyPr wrap="square" lIns="45719" tIns="45719" rIns="45719" bIns="45719" numCol="1" anchor="ctr">
              <a:noAutofit/>
            </a:bodyPr>
            <a:lstStyle/>
            <a:p>
              <a:pPr algn="ctr">
                <a:defRPr sz="8000">
                  <a:solidFill>
                    <a:srgbClr val="FFFFFF"/>
                  </a:solidFill>
                  <a:latin typeface="Arial"/>
                  <a:ea typeface="Arial"/>
                  <a:cs typeface="Arial"/>
                  <a:sym typeface="Arial"/>
                </a:defRPr>
              </a:pPr>
              <a:endParaRPr sz="8000"/>
            </a:p>
          </p:txBody>
        </p:sp>
        <p:sp>
          <p:nvSpPr>
            <p:cNvPr id="192" name="椭圆 50"/>
            <p:cNvSpPr/>
            <p:nvPr/>
          </p:nvSpPr>
          <p:spPr>
            <a:xfrm>
              <a:off x="1115473" y="1214173"/>
              <a:ext cx="359411" cy="359411"/>
            </a:xfrm>
            <a:prstGeom prst="ellipse">
              <a:avLst/>
            </a:prstGeom>
            <a:solidFill>
              <a:srgbClr val="6689B1">
                <a:alpha val="80000"/>
              </a:srgbClr>
            </a:solidFill>
            <a:ln w="12700" cap="flat">
              <a:noFill/>
              <a:miter lim="4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193" name="椭圆 52"/>
            <p:cNvSpPr/>
            <p:nvPr/>
          </p:nvSpPr>
          <p:spPr>
            <a:xfrm>
              <a:off x="129295" y="34341"/>
              <a:ext cx="226115" cy="226115"/>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77A02FA-6730-E1FD-9B19-17BAB6DBD64C}"/>
              </a:ext>
            </a:extLst>
          </p:cNvPr>
          <p:cNvGrpSpPr/>
          <p:nvPr/>
        </p:nvGrpSpPr>
        <p:grpSpPr>
          <a:xfrm>
            <a:off x="0" y="6426197"/>
            <a:ext cx="12192000" cy="644420"/>
            <a:chOff x="-104233" y="6376515"/>
            <a:chExt cx="12192000" cy="682332"/>
          </a:xfrm>
        </p:grpSpPr>
        <p:sp>
          <p:nvSpPr>
            <p:cNvPr id="3" name="矩形 2">
              <a:extLst>
                <a:ext uri="{FF2B5EF4-FFF2-40B4-BE49-F238E27FC236}">
                  <a16:creationId xmlns:a16="http://schemas.microsoft.com/office/drawing/2014/main" id="{F205F674-0DDB-20EF-FB76-136BE7A639FB}"/>
                </a:ext>
              </a:extLst>
            </p:cNvPr>
            <p:cNvSpPr/>
            <p:nvPr/>
          </p:nvSpPr>
          <p:spPr>
            <a:xfrm>
              <a:off x="-104233" y="6376515"/>
              <a:ext cx="12192000" cy="457203"/>
            </a:xfrm>
            <a:prstGeom prst="rect">
              <a:avLst/>
            </a:prstGeom>
            <a:solidFill>
              <a:srgbClr val="153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4" name="直线连接符 3">
              <a:extLst>
                <a:ext uri="{FF2B5EF4-FFF2-40B4-BE49-F238E27FC236}">
                  <a16:creationId xmlns:a16="http://schemas.microsoft.com/office/drawing/2014/main" id="{E147C804-28E7-150F-7A72-7182E2EA90C4}"/>
                </a:ext>
              </a:extLst>
            </p:cNvPr>
            <p:cNvCxnSpPr/>
            <p:nvPr/>
          </p:nvCxnSpPr>
          <p:spPr>
            <a:xfrm>
              <a:off x="5991767" y="6448819"/>
              <a:ext cx="0" cy="32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11EDBAA2-FA56-0E53-A91C-242D69CB2100}"/>
                </a:ext>
              </a:extLst>
            </p:cNvPr>
            <p:cNvSpPr txBox="1"/>
            <p:nvPr/>
          </p:nvSpPr>
          <p:spPr>
            <a:xfrm>
              <a:off x="629055" y="6439669"/>
              <a:ext cx="1883501" cy="358471"/>
            </a:xfrm>
            <a:prstGeom prst="rect">
              <a:avLst/>
            </a:prstGeom>
            <a:noFill/>
          </p:spPr>
          <p:txBody>
            <a:bodyPr wrap="square" rtlCol="0">
              <a:spAutoFit/>
            </a:bodyPr>
            <a:lstStyle/>
            <a:p>
              <a:r>
                <a:rPr kumimoji="1" lang="en-US" altLang="zh-CN" sz="1600" dirty="0">
                  <a:solidFill>
                    <a:schemeClr val="bg1"/>
                  </a:solidFill>
                  <a:latin typeface="Microsoft YaHei" panose="020B0503020204020204" pitchFamily="34" charset="-122"/>
                  <a:ea typeface="Microsoft YaHei" panose="020B0503020204020204" pitchFamily="34" charset="-122"/>
                </a:rPr>
                <a:t>Introduction</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64CABD87-30C6-7EC7-57D8-CBE420067646}"/>
                </a:ext>
              </a:extLst>
            </p:cNvPr>
            <p:cNvSpPr txBox="1"/>
            <p:nvPr/>
          </p:nvSpPr>
          <p:spPr>
            <a:xfrm>
              <a:off x="8980121" y="6439669"/>
              <a:ext cx="3051519" cy="619178"/>
            </a:xfrm>
            <a:prstGeom prst="rect">
              <a:avLst/>
            </a:prstGeom>
            <a:noFill/>
          </p:spPr>
          <p:txBody>
            <a:bodyPr wrap="square" rtlCol="0">
              <a:spAutoFit/>
            </a:bodyPr>
            <a:lstStyle/>
            <a:p>
              <a:pPr algn="ctr"/>
              <a:r>
                <a:rPr kumimoji="1"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rPr>
                <a:t>Conclusion</a:t>
              </a:r>
            </a:p>
            <a:p>
              <a:pPr algn="ctr"/>
              <a:endParaRPr kumimoji="1"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cxnSp>
        <p:nvCxnSpPr>
          <p:cNvPr id="15" name="直线连接符 14">
            <a:extLst>
              <a:ext uri="{FF2B5EF4-FFF2-40B4-BE49-F238E27FC236}">
                <a16:creationId xmlns:a16="http://schemas.microsoft.com/office/drawing/2014/main" id="{9224026C-3399-9A08-6793-3F20D8E43C19}"/>
              </a:ext>
            </a:extLst>
          </p:cNvPr>
          <p:cNvCxnSpPr/>
          <p:nvPr/>
        </p:nvCxnSpPr>
        <p:spPr>
          <a:xfrm>
            <a:off x="3048000" y="6485846"/>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D31141CF-0311-19B2-59FA-85C0B26634E6}"/>
              </a:ext>
            </a:extLst>
          </p:cNvPr>
          <p:cNvSpPr txBox="1"/>
          <p:nvPr/>
        </p:nvSpPr>
        <p:spPr>
          <a:xfrm>
            <a:off x="3048000" y="6485846"/>
            <a:ext cx="2997197" cy="584775"/>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Methodology</a:t>
            </a:r>
          </a:p>
          <a:p>
            <a:pPr algn="ct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cxnSp>
        <p:nvCxnSpPr>
          <p:cNvPr id="17" name="直线连接符 16">
            <a:extLst>
              <a:ext uri="{FF2B5EF4-FFF2-40B4-BE49-F238E27FC236}">
                <a16:creationId xmlns:a16="http://schemas.microsoft.com/office/drawing/2014/main" id="{E4856C71-E68E-9DD0-F26D-ADF834F5794F}"/>
              </a:ext>
            </a:extLst>
          </p:cNvPr>
          <p:cNvCxnSpPr/>
          <p:nvPr/>
        </p:nvCxnSpPr>
        <p:spPr>
          <a:xfrm>
            <a:off x="9093200" y="6515082"/>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F423CEB-0F05-5399-154A-02D13C10B602}"/>
              </a:ext>
            </a:extLst>
          </p:cNvPr>
          <p:cNvSpPr txBox="1"/>
          <p:nvPr/>
        </p:nvSpPr>
        <p:spPr>
          <a:xfrm>
            <a:off x="6770490" y="6485846"/>
            <a:ext cx="1639375" cy="338554"/>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Experiments</a:t>
            </a:r>
          </a:p>
        </p:txBody>
      </p:sp>
      <p:pic>
        <p:nvPicPr>
          <p:cNvPr id="9" name="图片 8" descr="徽标&#10;&#10;描述已自动生成">
            <a:extLst>
              <a:ext uri="{FF2B5EF4-FFF2-40B4-BE49-F238E27FC236}">
                <a16:creationId xmlns:a16="http://schemas.microsoft.com/office/drawing/2014/main" id="{D601885E-BF50-07F9-F0D2-6187611F0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932" y="-330200"/>
            <a:ext cx="1484068" cy="2125696"/>
          </a:xfrm>
          <a:prstGeom prst="rect">
            <a:avLst/>
          </a:prstGeom>
        </p:spPr>
      </p:pic>
      <p:sp>
        <p:nvSpPr>
          <p:cNvPr id="10" name="文本框 9">
            <a:extLst>
              <a:ext uri="{FF2B5EF4-FFF2-40B4-BE49-F238E27FC236}">
                <a16:creationId xmlns:a16="http://schemas.microsoft.com/office/drawing/2014/main" id="{7EB6C172-0E3F-DBFE-8D01-391188F5C2EC}"/>
              </a:ext>
            </a:extLst>
          </p:cNvPr>
          <p:cNvSpPr txBox="1"/>
          <p:nvPr/>
        </p:nvSpPr>
        <p:spPr>
          <a:xfrm>
            <a:off x="508000" y="418527"/>
            <a:ext cx="2366746" cy="420564"/>
          </a:xfrm>
          <a:prstGeom prst="rect">
            <a:avLst/>
          </a:prstGeom>
          <a:noFill/>
        </p:spPr>
        <p:txBody>
          <a:bodyPr wrap="square" rtlCol="0">
            <a:spAutoFit/>
          </a:bodyPr>
          <a:lstStyle/>
          <a:p>
            <a:r>
              <a:rPr lang="en-US" altLang="zh-CN"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rPr>
              <a:t>Background</a:t>
            </a:r>
            <a:endParaRPr lang="zh-CN" altLang="en-US"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endParaRPr>
          </a:p>
        </p:txBody>
      </p:sp>
      <p:cxnSp>
        <p:nvCxnSpPr>
          <p:cNvPr id="11" name="直接连接符 5">
            <a:extLst>
              <a:ext uri="{FF2B5EF4-FFF2-40B4-BE49-F238E27FC236}">
                <a16:creationId xmlns:a16="http://schemas.microsoft.com/office/drawing/2014/main" id="{0ED75586-D27E-7972-3421-EBA83C80AAF8}"/>
              </a:ext>
            </a:extLst>
          </p:cNvPr>
          <p:cNvCxnSpPr>
            <a:cxnSpLocks/>
          </p:cNvCxnSpPr>
          <p:nvPr/>
        </p:nvCxnSpPr>
        <p:spPr>
          <a:xfrm>
            <a:off x="423653" y="420205"/>
            <a:ext cx="0" cy="406400"/>
          </a:xfrm>
          <a:prstGeom prst="line">
            <a:avLst/>
          </a:prstGeom>
          <a:ln w="88900">
            <a:solidFill>
              <a:srgbClr val="1C488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7937270-5266-D90C-D0F0-03860595E5A0}"/>
              </a:ext>
            </a:extLst>
          </p:cNvPr>
          <p:cNvSpPr txBox="1"/>
          <p:nvPr/>
        </p:nvSpPr>
        <p:spPr>
          <a:xfrm>
            <a:off x="423653" y="1289953"/>
            <a:ext cx="11158745" cy="4278094"/>
          </a:xfrm>
          <a:prstGeom prst="rect">
            <a:avLst/>
          </a:prstGeom>
          <a:noFill/>
        </p:spPr>
        <p:txBody>
          <a:bodyPr wrap="square">
            <a:spAutoFit/>
          </a:bodyPr>
          <a:lstStyle/>
          <a:p>
            <a:pPr>
              <a:buNone/>
            </a:pPr>
            <a:r>
              <a:rPr lang="en-US" altLang="zh-CN" sz="3200" b="1" dirty="0">
                <a:latin typeface="Times New Roman" panose="02020603050405020304" pitchFamily="18" charset="0"/>
                <a:cs typeface="Times New Roman" panose="02020603050405020304" pitchFamily="18" charset="0"/>
              </a:rPr>
              <a:t>Why Rethink GNN Design?</a:t>
            </a:r>
          </a:p>
          <a:p>
            <a:pPr>
              <a:buNone/>
            </a:pPr>
            <a:endParaRPr lang="en-US" altLang="zh-CN" sz="24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 GNNs Excel</a:t>
            </a:r>
            <a:r>
              <a:rPr lang="en-US" altLang="zh-CN" sz="2400" dirty="0">
                <a:latin typeface="Times New Roman" panose="02020603050405020304" pitchFamily="18" charset="0"/>
                <a:cs typeface="Times New Roman" panose="02020603050405020304" pitchFamily="18" charset="0"/>
              </a:rPr>
              <a:t> in tasks like graph classification, partitioning, and community detection — thanks to their message passing capabilities.</a:t>
            </a:r>
          </a:p>
          <a:p>
            <a:pPr>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 But Their Power Has a Cost</a:t>
            </a:r>
            <a:r>
              <a:rPr lang="en-US" altLang="zh-CN" sz="2400" dirty="0">
                <a:latin typeface="Times New Roman" panose="02020603050405020304" pitchFamily="18" charset="0"/>
                <a:cs typeface="Times New Roman" panose="02020603050405020304" pitchFamily="18" charset="0"/>
              </a:rPr>
              <a:t>: GNNs rely heavily on local neighborhood aggregation, making them sensitive to graph structure.</a:t>
            </a:r>
          </a:p>
          <a:p>
            <a:pPr>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 Problem</a:t>
            </a:r>
            <a:r>
              <a:rPr lang="en-US" altLang="zh-CN" sz="2400" dirty="0">
                <a:latin typeface="Times New Roman" panose="02020603050405020304" pitchFamily="18" charset="0"/>
                <a:cs typeface="Times New Roman" panose="02020603050405020304" pitchFamily="18" charset="0"/>
              </a:rPr>
              <a:t>: This structural dependence can cause severe performance degradation when the test data distribution differs from the training graph — a phenomenon known as </a:t>
            </a:r>
            <a:r>
              <a:rPr lang="en-US" altLang="zh-CN" sz="2400" b="1" dirty="0">
                <a:latin typeface="Times New Roman" panose="02020603050405020304" pitchFamily="18" charset="0"/>
                <a:cs typeface="Times New Roman" panose="02020603050405020304" pitchFamily="18" charset="0"/>
              </a:rPr>
              <a:t>distribution shift or Out-of-Distribution (OOD)</a:t>
            </a:r>
            <a:r>
              <a:rPr lang="en-US" altLang="zh-CN"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91035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80BF6-0FF6-8362-70BC-0331E4D0CDEC}"/>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22D470B2-77AE-5AC4-9EB2-C9B0F7FCD842}"/>
              </a:ext>
            </a:extLst>
          </p:cNvPr>
          <p:cNvGrpSpPr/>
          <p:nvPr/>
        </p:nvGrpSpPr>
        <p:grpSpPr>
          <a:xfrm>
            <a:off x="0" y="6426197"/>
            <a:ext cx="12192000" cy="644420"/>
            <a:chOff x="-104233" y="6376515"/>
            <a:chExt cx="12192000" cy="682332"/>
          </a:xfrm>
        </p:grpSpPr>
        <p:sp>
          <p:nvSpPr>
            <p:cNvPr id="3" name="矩形 2">
              <a:extLst>
                <a:ext uri="{FF2B5EF4-FFF2-40B4-BE49-F238E27FC236}">
                  <a16:creationId xmlns:a16="http://schemas.microsoft.com/office/drawing/2014/main" id="{5F363E6C-6A71-CA9D-DE99-CD8D76D142E4}"/>
                </a:ext>
              </a:extLst>
            </p:cNvPr>
            <p:cNvSpPr/>
            <p:nvPr/>
          </p:nvSpPr>
          <p:spPr>
            <a:xfrm>
              <a:off x="-104233" y="6376515"/>
              <a:ext cx="12192000" cy="457203"/>
            </a:xfrm>
            <a:prstGeom prst="rect">
              <a:avLst/>
            </a:prstGeom>
            <a:solidFill>
              <a:srgbClr val="153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4" name="直线连接符 3">
              <a:extLst>
                <a:ext uri="{FF2B5EF4-FFF2-40B4-BE49-F238E27FC236}">
                  <a16:creationId xmlns:a16="http://schemas.microsoft.com/office/drawing/2014/main" id="{401077A6-9423-BD63-8DD2-D1A4E4E58378}"/>
                </a:ext>
              </a:extLst>
            </p:cNvPr>
            <p:cNvCxnSpPr/>
            <p:nvPr/>
          </p:nvCxnSpPr>
          <p:spPr>
            <a:xfrm>
              <a:off x="5991767" y="6448819"/>
              <a:ext cx="0" cy="32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F8443476-CDDF-58B0-A16C-785B9C2EFB5F}"/>
                </a:ext>
              </a:extLst>
            </p:cNvPr>
            <p:cNvSpPr txBox="1"/>
            <p:nvPr/>
          </p:nvSpPr>
          <p:spPr>
            <a:xfrm>
              <a:off x="629055" y="6439669"/>
              <a:ext cx="1883501" cy="358471"/>
            </a:xfrm>
            <a:prstGeom prst="rect">
              <a:avLst/>
            </a:prstGeom>
            <a:noFill/>
          </p:spPr>
          <p:txBody>
            <a:bodyPr wrap="square" rtlCol="0">
              <a:spAutoFit/>
            </a:bodyPr>
            <a:lstStyle/>
            <a:p>
              <a:r>
                <a:rPr kumimoji="1" lang="en-US" altLang="zh-CN" sz="1600" dirty="0">
                  <a:solidFill>
                    <a:schemeClr val="bg1"/>
                  </a:solidFill>
                  <a:latin typeface="Microsoft YaHei" panose="020B0503020204020204" pitchFamily="34" charset="-122"/>
                  <a:ea typeface="Microsoft YaHei" panose="020B0503020204020204" pitchFamily="34" charset="-122"/>
                </a:rPr>
                <a:t>Introduction</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3ED0591C-79F7-F1EE-6AC8-BE6F54744B62}"/>
                </a:ext>
              </a:extLst>
            </p:cNvPr>
            <p:cNvSpPr txBox="1"/>
            <p:nvPr/>
          </p:nvSpPr>
          <p:spPr>
            <a:xfrm>
              <a:off x="8980121" y="6439669"/>
              <a:ext cx="3051519" cy="619178"/>
            </a:xfrm>
            <a:prstGeom prst="rect">
              <a:avLst/>
            </a:prstGeom>
            <a:noFill/>
          </p:spPr>
          <p:txBody>
            <a:bodyPr wrap="square" rtlCol="0">
              <a:spAutoFit/>
            </a:bodyPr>
            <a:lstStyle/>
            <a:p>
              <a:pPr algn="ctr"/>
              <a:r>
                <a:rPr kumimoji="1"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rPr>
                <a:t>Conclusion</a:t>
              </a:r>
            </a:p>
            <a:p>
              <a:pPr algn="ctr"/>
              <a:endParaRPr kumimoji="1"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cxnSp>
        <p:nvCxnSpPr>
          <p:cNvPr id="15" name="直线连接符 14">
            <a:extLst>
              <a:ext uri="{FF2B5EF4-FFF2-40B4-BE49-F238E27FC236}">
                <a16:creationId xmlns:a16="http://schemas.microsoft.com/office/drawing/2014/main" id="{5ED2B2C0-3906-0F62-C2D7-62B5485C7CB4}"/>
              </a:ext>
            </a:extLst>
          </p:cNvPr>
          <p:cNvCxnSpPr/>
          <p:nvPr/>
        </p:nvCxnSpPr>
        <p:spPr>
          <a:xfrm>
            <a:off x="3048000" y="6485846"/>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F8BFA46-5B4C-BB95-3B0B-55CDF719E4A7}"/>
              </a:ext>
            </a:extLst>
          </p:cNvPr>
          <p:cNvSpPr txBox="1"/>
          <p:nvPr/>
        </p:nvSpPr>
        <p:spPr>
          <a:xfrm>
            <a:off x="3048000" y="6485846"/>
            <a:ext cx="2997197" cy="584775"/>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Methodology</a:t>
            </a:r>
          </a:p>
          <a:p>
            <a:pPr algn="ct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cxnSp>
        <p:nvCxnSpPr>
          <p:cNvPr id="17" name="直线连接符 16">
            <a:extLst>
              <a:ext uri="{FF2B5EF4-FFF2-40B4-BE49-F238E27FC236}">
                <a16:creationId xmlns:a16="http://schemas.microsoft.com/office/drawing/2014/main" id="{B2C4CC16-6AED-0A59-80ED-B14FA1CBF557}"/>
              </a:ext>
            </a:extLst>
          </p:cNvPr>
          <p:cNvCxnSpPr/>
          <p:nvPr/>
        </p:nvCxnSpPr>
        <p:spPr>
          <a:xfrm>
            <a:off x="9093200" y="6515082"/>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5EF8363-8833-E1AF-10BE-06D8F1480D0B}"/>
              </a:ext>
            </a:extLst>
          </p:cNvPr>
          <p:cNvSpPr txBox="1"/>
          <p:nvPr/>
        </p:nvSpPr>
        <p:spPr>
          <a:xfrm>
            <a:off x="6770490" y="6485846"/>
            <a:ext cx="1639375" cy="338554"/>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Experiments</a:t>
            </a:r>
          </a:p>
        </p:txBody>
      </p:sp>
      <p:pic>
        <p:nvPicPr>
          <p:cNvPr id="9" name="图片 8" descr="徽标&#10;&#10;描述已自动生成">
            <a:extLst>
              <a:ext uri="{FF2B5EF4-FFF2-40B4-BE49-F238E27FC236}">
                <a16:creationId xmlns:a16="http://schemas.microsoft.com/office/drawing/2014/main" id="{CF0F264C-7D76-37D4-71FB-4195FB491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932" y="-330200"/>
            <a:ext cx="1484068" cy="2125696"/>
          </a:xfrm>
          <a:prstGeom prst="rect">
            <a:avLst/>
          </a:prstGeom>
        </p:spPr>
      </p:pic>
      <p:sp>
        <p:nvSpPr>
          <p:cNvPr id="20" name="文本框 19">
            <a:extLst>
              <a:ext uri="{FF2B5EF4-FFF2-40B4-BE49-F238E27FC236}">
                <a16:creationId xmlns:a16="http://schemas.microsoft.com/office/drawing/2014/main" id="{2203F458-F45B-1E30-5138-63841B2BFD6E}"/>
              </a:ext>
            </a:extLst>
          </p:cNvPr>
          <p:cNvSpPr txBox="1"/>
          <p:nvPr/>
        </p:nvSpPr>
        <p:spPr>
          <a:xfrm>
            <a:off x="507999" y="418527"/>
            <a:ext cx="3386667" cy="420564"/>
          </a:xfrm>
          <a:prstGeom prst="rect">
            <a:avLst/>
          </a:prstGeom>
          <a:noFill/>
        </p:spPr>
        <p:txBody>
          <a:bodyPr wrap="square" rtlCol="0">
            <a:spAutoFit/>
          </a:bodyPr>
          <a:lstStyle/>
          <a:p>
            <a:r>
              <a:rPr lang="en-US" altLang="zh-CN"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rPr>
              <a:t>Problem Definition</a:t>
            </a:r>
            <a:endParaRPr lang="zh-CN" altLang="en-US"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endParaRPr>
          </a:p>
        </p:txBody>
      </p:sp>
      <p:cxnSp>
        <p:nvCxnSpPr>
          <p:cNvPr id="21" name="直接连接符 5">
            <a:extLst>
              <a:ext uri="{FF2B5EF4-FFF2-40B4-BE49-F238E27FC236}">
                <a16:creationId xmlns:a16="http://schemas.microsoft.com/office/drawing/2014/main" id="{5708ED53-B482-FC9C-B181-F8AF28985097}"/>
              </a:ext>
            </a:extLst>
          </p:cNvPr>
          <p:cNvCxnSpPr>
            <a:cxnSpLocks/>
          </p:cNvCxnSpPr>
          <p:nvPr/>
        </p:nvCxnSpPr>
        <p:spPr>
          <a:xfrm>
            <a:off x="423653" y="420205"/>
            <a:ext cx="0" cy="406400"/>
          </a:xfrm>
          <a:prstGeom prst="line">
            <a:avLst/>
          </a:prstGeom>
          <a:ln w="88900">
            <a:solidFill>
              <a:srgbClr val="1C4885"/>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A003525-0750-65EE-86B5-BA0A3C5D8419}"/>
              </a:ext>
            </a:extLst>
          </p:cNvPr>
          <p:cNvSpPr txBox="1"/>
          <p:nvPr/>
        </p:nvSpPr>
        <p:spPr>
          <a:xfrm>
            <a:off x="423653" y="986595"/>
            <a:ext cx="11454838" cy="5386090"/>
          </a:xfrm>
          <a:prstGeom prst="rect">
            <a:avLst/>
          </a:prstGeom>
          <a:noFill/>
        </p:spPr>
        <p:txBody>
          <a:bodyPr wrap="square">
            <a:spAutoFit/>
          </a:bodyPr>
          <a:lstStyle/>
          <a:p>
            <a:pPr>
              <a:buNone/>
            </a:pPr>
            <a:r>
              <a:rPr lang="en-US" altLang="zh-CN" sz="3200" b="1" dirty="0">
                <a:latin typeface="Times New Roman" panose="02020603050405020304" pitchFamily="18" charset="0"/>
                <a:cs typeface="Times New Roman" panose="02020603050405020304" pitchFamily="18" charset="0"/>
              </a:rPr>
              <a:t>What is Out-of-Distribution (OOD) Generalization?</a:t>
            </a:r>
          </a:p>
          <a:p>
            <a:pPr>
              <a:buNone/>
            </a:pPr>
            <a:endParaRPr lang="en-US" altLang="zh-CN" sz="24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 Training vs. Test Distribution</a:t>
            </a:r>
            <a:r>
              <a:rPr lang="en-US" altLang="zh-CN" sz="2400" dirty="0">
                <a:latin typeface="Times New Roman" panose="02020603050405020304" pitchFamily="18" charset="0"/>
                <a:cs typeface="Times New Roman" panose="02020603050405020304" pitchFamily="18" charset="0"/>
              </a:rPr>
              <a:t>:</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In real-world scenarios, the test graphs often differ significantly from the training graphs in structure, size, or semantics.</a:t>
            </a:r>
          </a:p>
          <a:p>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 Goal</a:t>
            </a:r>
            <a:r>
              <a:rPr lang="en-US" altLang="zh-CN" sz="2400" dirty="0">
                <a:latin typeface="Times New Roman" panose="02020603050405020304" pitchFamily="18" charset="0"/>
                <a:cs typeface="Times New Roman" panose="02020603050405020304" pitchFamily="18" charset="0"/>
              </a:rPr>
              <a:t>:</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Learn a model</a:t>
            </a:r>
          </a:p>
          <a:p>
            <a:r>
              <a:rPr lang="en-US" altLang="zh-CN" sz="2400" dirty="0">
                <a:latin typeface="Times New Roman" panose="02020603050405020304" pitchFamily="18" charset="0"/>
                <a:cs typeface="Times New Roman" panose="02020603050405020304" pitchFamily="18" charset="0"/>
              </a:rPr>
              <a:t>that performs well on unseen test graphs</a:t>
            </a:r>
          </a:p>
          <a:p>
            <a:r>
              <a:rPr lang="en-US" altLang="zh-CN" sz="2400" b="1" dirty="0">
                <a:latin typeface="Times New Roman" panose="02020603050405020304" pitchFamily="18" charset="0"/>
                <a:cs typeface="Times New Roman" panose="02020603050405020304" pitchFamily="18" charset="0"/>
              </a:rPr>
              <a:t>even when </a:t>
            </a:r>
          </a:p>
          <a:p>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 Formal Objective</a:t>
            </a:r>
            <a:r>
              <a:rPr lang="en-US" altLang="zh-CN" sz="2400" dirty="0">
                <a:latin typeface="Times New Roman" panose="02020603050405020304" pitchFamily="18" charset="0"/>
                <a:cs typeface="Times New Roman" panose="02020603050405020304" pitchFamily="18" charset="0"/>
              </a:rPr>
              <a:t>:</a:t>
            </a:r>
          </a:p>
          <a:p>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 under the constraint: only access to</a:t>
            </a:r>
          </a:p>
        </p:txBody>
      </p:sp>
      <p:pic>
        <p:nvPicPr>
          <p:cNvPr id="24" name="图片 23">
            <a:extLst>
              <a:ext uri="{FF2B5EF4-FFF2-40B4-BE49-F238E27FC236}">
                <a16:creationId xmlns:a16="http://schemas.microsoft.com/office/drawing/2014/main" id="{4E009C5C-BF88-E73C-2AB9-C4D13B50343D}"/>
              </a:ext>
            </a:extLst>
          </p:cNvPr>
          <p:cNvPicPr>
            <a:picLocks noChangeAspect="1"/>
          </p:cNvPicPr>
          <p:nvPr/>
        </p:nvPicPr>
        <p:blipFill>
          <a:blip r:embed="rId4"/>
          <a:stretch>
            <a:fillRect/>
          </a:stretch>
        </p:blipFill>
        <p:spPr>
          <a:xfrm>
            <a:off x="2344420" y="3690526"/>
            <a:ext cx="1398747" cy="448981"/>
          </a:xfrm>
          <a:prstGeom prst="rect">
            <a:avLst/>
          </a:prstGeom>
        </p:spPr>
      </p:pic>
      <p:pic>
        <p:nvPicPr>
          <p:cNvPr id="26" name="图片 25">
            <a:extLst>
              <a:ext uri="{FF2B5EF4-FFF2-40B4-BE49-F238E27FC236}">
                <a16:creationId xmlns:a16="http://schemas.microsoft.com/office/drawing/2014/main" id="{7543E029-140B-2551-C306-9804193476E4}"/>
              </a:ext>
            </a:extLst>
          </p:cNvPr>
          <p:cNvPicPr>
            <a:picLocks noChangeAspect="1"/>
          </p:cNvPicPr>
          <p:nvPr/>
        </p:nvPicPr>
        <p:blipFill>
          <a:blip r:embed="rId5"/>
          <a:stretch>
            <a:fillRect/>
          </a:stretch>
        </p:blipFill>
        <p:spPr>
          <a:xfrm>
            <a:off x="1958834" y="4468905"/>
            <a:ext cx="2787335" cy="406486"/>
          </a:xfrm>
          <a:prstGeom prst="rect">
            <a:avLst/>
          </a:prstGeom>
        </p:spPr>
      </p:pic>
      <p:pic>
        <p:nvPicPr>
          <p:cNvPr id="27" name="图片 26">
            <a:extLst>
              <a:ext uri="{FF2B5EF4-FFF2-40B4-BE49-F238E27FC236}">
                <a16:creationId xmlns:a16="http://schemas.microsoft.com/office/drawing/2014/main" id="{A18637A9-F307-8CE9-F213-4B618B188537}"/>
              </a:ext>
            </a:extLst>
          </p:cNvPr>
          <p:cNvPicPr>
            <a:picLocks noChangeAspect="1"/>
          </p:cNvPicPr>
          <p:nvPr/>
        </p:nvPicPr>
        <p:blipFill>
          <a:blip r:embed="rId6"/>
          <a:stretch>
            <a:fillRect/>
          </a:stretch>
        </p:blipFill>
        <p:spPr>
          <a:xfrm>
            <a:off x="5037557" y="5914877"/>
            <a:ext cx="918630" cy="423290"/>
          </a:xfrm>
          <a:prstGeom prst="rect">
            <a:avLst/>
          </a:prstGeom>
        </p:spPr>
      </p:pic>
      <p:pic>
        <p:nvPicPr>
          <p:cNvPr id="28" name="图片 27">
            <a:extLst>
              <a:ext uri="{FF2B5EF4-FFF2-40B4-BE49-F238E27FC236}">
                <a16:creationId xmlns:a16="http://schemas.microsoft.com/office/drawing/2014/main" id="{6AB52FD8-2FF1-EC05-241C-7D9A23E12089}"/>
              </a:ext>
            </a:extLst>
          </p:cNvPr>
          <p:cNvPicPr>
            <a:picLocks noChangeAspect="1"/>
          </p:cNvPicPr>
          <p:nvPr/>
        </p:nvPicPr>
        <p:blipFill>
          <a:blip r:embed="rId7"/>
          <a:stretch>
            <a:fillRect/>
          </a:stretch>
        </p:blipFill>
        <p:spPr>
          <a:xfrm>
            <a:off x="3098222" y="5105029"/>
            <a:ext cx="6317570" cy="640768"/>
          </a:xfrm>
          <a:prstGeom prst="rect">
            <a:avLst/>
          </a:prstGeom>
        </p:spPr>
      </p:pic>
    </p:spTree>
    <p:extLst>
      <p:ext uri="{BB962C8B-B14F-4D97-AF65-F5344CB8AC3E}">
        <p14:creationId xmlns:p14="http://schemas.microsoft.com/office/powerpoint/2010/main" val="206014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792EB-15EE-91A0-0877-3D3E99AF5459}"/>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5C9DAD8E-E762-22C1-1258-9E3B184FF1CE}"/>
              </a:ext>
            </a:extLst>
          </p:cNvPr>
          <p:cNvGrpSpPr/>
          <p:nvPr/>
        </p:nvGrpSpPr>
        <p:grpSpPr>
          <a:xfrm>
            <a:off x="0" y="6426197"/>
            <a:ext cx="12192000" cy="644420"/>
            <a:chOff x="-104233" y="6376515"/>
            <a:chExt cx="12192000" cy="682332"/>
          </a:xfrm>
        </p:grpSpPr>
        <p:sp>
          <p:nvSpPr>
            <p:cNvPr id="3" name="矩形 2">
              <a:extLst>
                <a:ext uri="{FF2B5EF4-FFF2-40B4-BE49-F238E27FC236}">
                  <a16:creationId xmlns:a16="http://schemas.microsoft.com/office/drawing/2014/main" id="{C7C9BD92-3643-375F-650B-EA65E4387BCC}"/>
                </a:ext>
              </a:extLst>
            </p:cNvPr>
            <p:cNvSpPr/>
            <p:nvPr/>
          </p:nvSpPr>
          <p:spPr>
            <a:xfrm>
              <a:off x="-104233" y="6376515"/>
              <a:ext cx="12192000" cy="457203"/>
            </a:xfrm>
            <a:prstGeom prst="rect">
              <a:avLst/>
            </a:prstGeom>
            <a:solidFill>
              <a:srgbClr val="153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4" name="直线连接符 3">
              <a:extLst>
                <a:ext uri="{FF2B5EF4-FFF2-40B4-BE49-F238E27FC236}">
                  <a16:creationId xmlns:a16="http://schemas.microsoft.com/office/drawing/2014/main" id="{379ACDFF-CDC4-9195-32E4-A48074072EB9}"/>
                </a:ext>
              </a:extLst>
            </p:cNvPr>
            <p:cNvCxnSpPr/>
            <p:nvPr/>
          </p:nvCxnSpPr>
          <p:spPr>
            <a:xfrm>
              <a:off x="5991767" y="6448819"/>
              <a:ext cx="0" cy="32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2B36FCDF-A020-BFAE-D838-5593B1EBBACE}"/>
                </a:ext>
              </a:extLst>
            </p:cNvPr>
            <p:cNvSpPr txBox="1"/>
            <p:nvPr/>
          </p:nvSpPr>
          <p:spPr>
            <a:xfrm>
              <a:off x="629055" y="6439669"/>
              <a:ext cx="1883501" cy="358471"/>
            </a:xfrm>
            <a:prstGeom prst="rect">
              <a:avLst/>
            </a:prstGeom>
            <a:noFill/>
          </p:spPr>
          <p:txBody>
            <a:bodyPr wrap="square" rtlCol="0">
              <a:spAutoFit/>
            </a:bodyPr>
            <a:lstStyle/>
            <a:p>
              <a:r>
                <a:rPr kumimoji="1" lang="en-US" altLang="zh-CN" sz="1600" dirty="0">
                  <a:solidFill>
                    <a:schemeClr val="bg1"/>
                  </a:solidFill>
                  <a:latin typeface="Microsoft YaHei" panose="020B0503020204020204" pitchFamily="34" charset="-122"/>
                  <a:ea typeface="Microsoft YaHei" panose="020B0503020204020204" pitchFamily="34" charset="-122"/>
                </a:rPr>
                <a:t>Introduction</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AB1C3D2F-6553-744E-D35D-0F93C7A247AE}"/>
                </a:ext>
              </a:extLst>
            </p:cNvPr>
            <p:cNvSpPr txBox="1"/>
            <p:nvPr/>
          </p:nvSpPr>
          <p:spPr>
            <a:xfrm>
              <a:off x="8980121" y="6439669"/>
              <a:ext cx="3051519" cy="619178"/>
            </a:xfrm>
            <a:prstGeom prst="rect">
              <a:avLst/>
            </a:prstGeom>
            <a:noFill/>
          </p:spPr>
          <p:txBody>
            <a:bodyPr wrap="square" rtlCol="0">
              <a:spAutoFit/>
            </a:bodyPr>
            <a:lstStyle/>
            <a:p>
              <a:pPr algn="ctr"/>
              <a:r>
                <a:rPr kumimoji="1"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rPr>
                <a:t>Conclusion</a:t>
              </a:r>
            </a:p>
            <a:p>
              <a:pPr algn="ctr"/>
              <a:endParaRPr kumimoji="1"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cxnSp>
        <p:nvCxnSpPr>
          <p:cNvPr id="15" name="直线连接符 14">
            <a:extLst>
              <a:ext uri="{FF2B5EF4-FFF2-40B4-BE49-F238E27FC236}">
                <a16:creationId xmlns:a16="http://schemas.microsoft.com/office/drawing/2014/main" id="{D265A15C-96AF-9B33-8207-63F9629B6844}"/>
              </a:ext>
            </a:extLst>
          </p:cNvPr>
          <p:cNvCxnSpPr/>
          <p:nvPr/>
        </p:nvCxnSpPr>
        <p:spPr>
          <a:xfrm>
            <a:off x="3048000" y="6485846"/>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2995771A-8D6B-40BD-A994-50C2382007BA}"/>
              </a:ext>
            </a:extLst>
          </p:cNvPr>
          <p:cNvSpPr txBox="1"/>
          <p:nvPr/>
        </p:nvSpPr>
        <p:spPr>
          <a:xfrm>
            <a:off x="3048000" y="6485846"/>
            <a:ext cx="2997197" cy="584775"/>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Methodology</a:t>
            </a:r>
          </a:p>
          <a:p>
            <a:pPr algn="ct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cxnSp>
        <p:nvCxnSpPr>
          <p:cNvPr id="17" name="直线连接符 16">
            <a:extLst>
              <a:ext uri="{FF2B5EF4-FFF2-40B4-BE49-F238E27FC236}">
                <a16:creationId xmlns:a16="http://schemas.microsoft.com/office/drawing/2014/main" id="{4B71EAA7-AED0-C0F0-488B-B052B66C8F58}"/>
              </a:ext>
            </a:extLst>
          </p:cNvPr>
          <p:cNvCxnSpPr/>
          <p:nvPr/>
        </p:nvCxnSpPr>
        <p:spPr>
          <a:xfrm>
            <a:off x="9093200" y="6515082"/>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F3480E84-1E3B-2709-6C36-EF614DCF3E47}"/>
              </a:ext>
            </a:extLst>
          </p:cNvPr>
          <p:cNvSpPr txBox="1"/>
          <p:nvPr/>
        </p:nvSpPr>
        <p:spPr>
          <a:xfrm>
            <a:off x="6770490" y="6485846"/>
            <a:ext cx="1639375" cy="338554"/>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Experiments</a:t>
            </a:r>
          </a:p>
        </p:txBody>
      </p:sp>
      <p:pic>
        <p:nvPicPr>
          <p:cNvPr id="9" name="图片 8" descr="徽标&#10;&#10;描述已自动生成">
            <a:extLst>
              <a:ext uri="{FF2B5EF4-FFF2-40B4-BE49-F238E27FC236}">
                <a16:creationId xmlns:a16="http://schemas.microsoft.com/office/drawing/2014/main" id="{288C28F7-83C1-B548-5DB5-E3DDB6EAE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932" y="-330200"/>
            <a:ext cx="1484068" cy="2125696"/>
          </a:xfrm>
          <a:prstGeom prst="rect">
            <a:avLst/>
          </a:prstGeom>
        </p:spPr>
      </p:pic>
      <p:sp>
        <p:nvSpPr>
          <p:cNvPr id="5" name="文本框 4">
            <a:extLst>
              <a:ext uri="{FF2B5EF4-FFF2-40B4-BE49-F238E27FC236}">
                <a16:creationId xmlns:a16="http://schemas.microsoft.com/office/drawing/2014/main" id="{BF8427C6-47DB-C8D9-E974-2305A3B990D4}"/>
              </a:ext>
            </a:extLst>
          </p:cNvPr>
          <p:cNvSpPr txBox="1"/>
          <p:nvPr/>
        </p:nvSpPr>
        <p:spPr>
          <a:xfrm>
            <a:off x="508000" y="418527"/>
            <a:ext cx="2366746" cy="420564"/>
          </a:xfrm>
          <a:prstGeom prst="rect">
            <a:avLst/>
          </a:prstGeom>
          <a:noFill/>
        </p:spPr>
        <p:txBody>
          <a:bodyPr wrap="square" rtlCol="0">
            <a:spAutoFit/>
          </a:bodyPr>
          <a:lstStyle/>
          <a:p>
            <a:r>
              <a:rPr lang="en-US" altLang="zh-CN" sz="2133" b="1" dirty="0" err="1">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rPr>
              <a:t>GraphNAS</a:t>
            </a:r>
            <a:endParaRPr lang="zh-CN" altLang="en-US"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endParaRPr>
          </a:p>
        </p:txBody>
      </p:sp>
      <p:cxnSp>
        <p:nvCxnSpPr>
          <p:cNvPr id="12" name="直接连接符 5">
            <a:extLst>
              <a:ext uri="{FF2B5EF4-FFF2-40B4-BE49-F238E27FC236}">
                <a16:creationId xmlns:a16="http://schemas.microsoft.com/office/drawing/2014/main" id="{49011C4A-2097-CA74-E853-96F88806FB2E}"/>
              </a:ext>
            </a:extLst>
          </p:cNvPr>
          <p:cNvCxnSpPr>
            <a:cxnSpLocks/>
          </p:cNvCxnSpPr>
          <p:nvPr/>
        </p:nvCxnSpPr>
        <p:spPr>
          <a:xfrm>
            <a:off x="423653" y="420205"/>
            <a:ext cx="0" cy="406400"/>
          </a:xfrm>
          <a:prstGeom prst="line">
            <a:avLst/>
          </a:prstGeom>
          <a:ln w="88900">
            <a:solidFill>
              <a:srgbClr val="1C4885"/>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57DC2F0-B169-2907-0A83-BA77450BC329}"/>
              </a:ext>
            </a:extLst>
          </p:cNvPr>
          <p:cNvSpPr txBox="1"/>
          <p:nvPr/>
        </p:nvSpPr>
        <p:spPr>
          <a:xfrm>
            <a:off x="423653" y="1028770"/>
            <a:ext cx="12403341" cy="584775"/>
          </a:xfrm>
          <a:prstGeom prst="rect">
            <a:avLst/>
          </a:prstGeom>
          <a:noFill/>
        </p:spPr>
        <p:txBody>
          <a:bodyPr wrap="square">
            <a:spAutoFit/>
          </a:bodyPr>
          <a:lstStyle/>
          <a:p>
            <a:pPr>
              <a:buNone/>
            </a:pPr>
            <a:r>
              <a:rPr lang="en-US" altLang="zh-CN" sz="3200" b="1" dirty="0">
                <a:latin typeface="Times New Roman" panose="02020603050405020304" pitchFamily="18" charset="0"/>
                <a:cs typeface="Times New Roman" panose="02020603050405020304" pitchFamily="18" charset="0"/>
              </a:rPr>
              <a:t>What is Graph Neural Architecture Search (</a:t>
            </a:r>
            <a:r>
              <a:rPr lang="en-US" altLang="zh-CN" sz="3200" b="1" dirty="0" err="1">
                <a:latin typeface="Times New Roman" panose="02020603050405020304" pitchFamily="18" charset="0"/>
                <a:cs typeface="Times New Roman" panose="02020603050405020304" pitchFamily="18" charset="0"/>
              </a:rPr>
              <a:t>GraphNAS</a:t>
            </a:r>
            <a:r>
              <a:rPr lang="en-US" altLang="zh-CN" sz="3200" b="1" dirty="0">
                <a:latin typeface="Times New Roman" panose="02020603050405020304" pitchFamily="18" charset="0"/>
                <a:cs typeface="Times New Roman" panose="02020603050405020304" pitchFamily="18" charset="0"/>
              </a:rPr>
              <a:t>)?</a:t>
            </a:r>
            <a:endParaRPr lang="en-US" altLang="zh-CN" dirty="0"/>
          </a:p>
        </p:txBody>
      </p:sp>
      <p:pic>
        <p:nvPicPr>
          <p:cNvPr id="20" name="图片 19">
            <a:extLst>
              <a:ext uri="{FF2B5EF4-FFF2-40B4-BE49-F238E27FC236}">
                <a16:creationId xmlns:a16="http://schemas.microsoft.com/office/drawing/2014/main" id="{028F24AE-0B88-D3FA-A158-714D50E22DBF}"/>
              </a:ext>
            </a:extLst>
          </p:cNvPr>
          <p:cNvPicPr>
            <a:picLocks noChangeAspect="1"/>
          </p:cNvPicPr>
          <p:nvPr/>
        </p:nvPicPr>
        <p:blipFill>
          <a:blip r:embed="rId4"/>
          <a:stretch>
            <a:fillRect/>
          </a:stretch>
        </p:blipFill>
        <p:spPr>
          <a:xfrm>
            <a:off x="2102074" y="1577388"/>
            <a:ext cx="7886245" cy="4848809"/>
          </a:xfrm>
          <a:prstGeom prst="rect">
            <a:avLst/>
          </a:prstGeom>
        </p:spPr>
      </p:pic>
    </p:spTree>
    <p:extLst>
      <p:ext uri="{BB962C8B-B14F-4D97-AF65-F5344CB8AC3E}">
        <p14:creationId xmlns:p14="http://schemas.microsoft.com/office/powerpoint/2010/main" val="1339410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BD0D8-A5C8-B25C-B0B1-1BCA04E39D28}"/>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F39274D0-61DA-928E-3F18-099597CC1C47}"/>
              </a:ext>
            </a:extLst>
          </p:cNvPr>
          <p:cNvGrpSpPr/>
          <p:nvPr/>
        </p:nvGrpSpPr>
        <p:grpSpPr>
          <a:xfrm>
            <a:off x="0" y="6426197"/>
            <a:ext cx="12192000" cy="644420"/>
            <a:chOff x="-104233" y="6376515"/>
            <a:chExt cx="12192000" cy="682332"/>
          </a:xfrm>
        </p:grpSpPr>
        <p:sp>
          <p:nvSpPr>
            <p:cNvPr id="3" name="矩形 2">
              <a:extLst>
                <a:ext uri="{FF2B5EF4-FFF2-40B4-BE49-F238E27FC236}">
                  <a16:creationId xmlns:a16="http://schemas.microsoft.com/office/drawing/2014/main" id="{2772260F-A18C-2A13-563D-FC173DEDEE50}"/>
                </a:ext>
              </a:extLst>
            </p:cNvPr>
            <p:cNvSpPr/>
            <p:nvPr/>
          </p:nvSpPr>
          <p:spPr>
            <a:xfrm>
              <a:off x="-104233" y="6376515"/>
              <a:ext cx="12192000" cy="457203"/>
            </a:xfrm>
            <a:prstGeom prst="rect">
              <a:avLst/>
            </a:prstGeom>
            <a:solidFill>
              <a:srgbClr val="153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4" name="直线连接符 3">
              <a:extLst>
                <a:ext uri="{FF2B5EF4-FFF2-40B4-BE49-F238E27FC236}">
                  <a16:creationId xmlns:a16="http://schemas.microsoft.com/office/drawing/2014/main" id="{39967572-C638-5075-CD67-A3A52A8CD029}"/>
                </a:ext>
              </a:extLst>
            </p:cNvPr>
            <p:cNvCxnSpPr/>
            <p:nvPr/>
          </p:nvCxnSpPr>
          <p:spPr>
            <a:xfrm>
              <a:off x="5991767" y="6448819"/>
              <a:ext cx="0" cy="32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C41B6207-79B2-8E7A-6D5A-2AC6056B7B52}"/>
                </a:ext>
              </a:extLst>
            </p:cNvPr>
            <p:cNvSpPr txBox="1"/>
            <p:nvPr/>
          </p:nvSpPr>
          <p:spPr>
            <a:xfrm>
              <a:off x="629055" y="6439669"/>
              <a:ext cx="1883501" cy="358471"/>
            </a:xfrm>
            <a:prstGeom prst="rect">
              <a:avLst/>
            </a:prstGeom>
            <a:noFill/>
          </p:spPr>
          <p:txBody>
            <a:bodyPr wrap="square" rtlCol="0">
              <a:spAutoFit/>
            </a:bodyPr>
            <a:lstStyle/>
            <a:p>
              <a:r>
                <a:rPr kumimoji="1" lang="en-US" altLang="zh-CN" sz="1600" dirty="0">
                  <a:solidFill>
                    <a:schemeClr val="bg1"/>
                  </a:solidFill>
                  <a:latin typeface="Microsoft YaHei" panose="020B0503020204020204" pitchFamily="34" charset="-122"/>
                  <a:ea typeface="Microsoft YaHei" panose="020B0503020204020204" pitchFamily="34" charset="-122"/>
                </a:rPr>
                <a:t>Introduction</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65882D8B-83A9-6ED1-C609-413403FC459C}"/>
                </a:ext>
              </a:extLst>
            </p:cNvPr>
            <p:cNvSpPr txBox="1"/>
            <p:nvPr/>
          </p:nvSpPr>
          <p:spPr>
            <a:xfrm>
              <a:off x="8980121" y="6439669"/>
              <a:ext cx="3051519" cy="619178"/>
            </a:xfrm>
            <a:prstGeom prst="rect">
              <a:avLst/>
            </a:prstGeom>
            <a:noFill/>
          </p:spPr>
          <p:txBody>
            <a:bodyPr wrap="square" rtlCol="0">
              <a:spAutoFit/>
            </a:bodyPr>
            <a:lstStyle/>
            <a:p>
              <a:pPr algn="ctr"/>
              <a:r>
                <a:rPr kumimoji="1"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rPr>
                <a:t>Conclusion</a:t>
              </a:r>
            </a:p>
            <a:p>
              <a:pPr algn="ctr"/>
              <a:endParaRPr kumimoji="1"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cxnSp>
        <p:nvCxnSpPr>
          <p:cNvPr id="15" name="直线连接符 14">
            <a:extLst>
              <a:ext uri="{FF2B5EF4-FFF2-40B4-BE49-F238E27FC236}">
                <a16:creationId xmlns:a16="http://schemas.microsoft.com/office/drawing/2014/main" id="{A8EE8F3E-DEF9-C539-DD4C-E759BC223763}"/>
              </a:ext>
            </a:extLst>
          </p:cNvPr>
          <p:cNvCxnSpPr/>
          <p:nvPr/>
        </p:nvCxnSpPr>
        <p:spPr>
          <a:xfrm>
            <a:off x="3048000" y="6485846"/>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29D42016-C4CF-D638-F377-29832B8F945D}"/>
              </a:ext>
            </a:extLst>
          </p:cNvPr>
          <p:cNvSpPr txBox="1"/>
          <p:nvPr/>
        </p:nvSpPr>
        <p:spPr>
          <a:xfrm>
            <a:off x="3048000" y="6485846"/>
            <a:ext cx="2997197" cy="584775"/>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Methodology</a:t>
            </a:r>
          </a:p>
          <a:p>
            <a:pPr algn="ct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cxnSp>
        <p:nvCxnSpPr>
          <p:cNvPr id="17" name="直线连接符 16">
            <a:extLst>
              <a:ext uri="{FF2B5EF4-FFF2-40B4-BE49-F238E27FC236}">
                <a16:creationId xmlns:a16="http://schemas.microsoft.com/office/drawing/2014/main" id="{B0622018-AF48-16F5-8B54-38EBBFEAFB65}"/>
              </a:ext>
            </a:extLst>
          </p:cNvPr>
          <p:cNvCxnSpPr/>
          <p:nvPr/>
        </p:nvCxnSpPr>
        <p:spPr>
          <a:xfrm>
            <a:off x="9093200" y="6515082"/>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71D235A-313B-FDB1-51E1-9F24FA9B851E}"/>
              </a:ext>
            </a:extLst>
          </p:cNvPr>
          <p:cNvSpPr txBox="1"/>
          <p:nvPr/>
        </p:nvSpPr>
        <p:spPr>
          <a:xfrm>
            <a:off x="6770490" y="6485846"/>
            <a:ext cx="1639375" cy="338554"/>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Experiments</a:t>
            </a:r>
          </a:p>
        </p:txBody>
      </p:sp>
      <p:pic>
        <p:nvPicPr>
          <p:cNvPr id="9" name="图片 8" descr="徽标&#10;&#10;描述已自动生成">
            <a:extLst>
              <a:ext uri="{FF2B5EF4-FFF2-40B4-BE49-F238E27FC236}">
                <a16:creationId xmlns:a16="http://schemas.microsoft.com/office/drawing/2014/main" id="{5C01B96E-3B61-6ABB-B6E6-4E5E190F0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932" y="-330200"/>
            <a:ext cx="1484068" cy="2125696"/>
          </a:xfrm>
          <a:prstGeom prst="rect">
            <a:avLst/>
          </a:prstGeom>
        </p:spPr>
      </p:pic>
      <p:sp>
        <p:nvSpPr>
          <p:cNvPr id="5" name="文本框 4">
            <a:extLst>
              <a:ext uri="{FF2B5EF4-FFF2-40B4-BE49-F238E27FC236}">
                <a16:creationId xmlns:a16="http://schemas.microsoft.com/office/drawing/2014/main" id="{77E12682-AAA1-6664-3047-0B303984AB09}"/>
              </a:ext>
            </a:extLst>
          </p:cNvPr>
          <p:cNvSpPr txBox="1"/>
          <p:nvPr/>
        </p:nvSpPr>
        <p:spPr>
          <a:xfrm>
            <a:off x="508000" y="418527"/>
            <a:ext cx="2366746" cy="420564"/>
          </a:xfrm>
          <a:prstGeom prst="rect">
            <a:avLst/>
          </a:prstGeom>
          <a:noFill/>
        </p:spPr>
        <p:txBody>
          <a:bodyPr wrap="square" rtlCol="0">
            <a:spAutoFit/>
          </a:bodyPr>
          <a:lstStyle/>
          <a:p>
            <a:r>
              <a:rPr lang="en-US" altLang="zh-CN" sz="2133" b="1" dirty="0" err="1">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rPr>
              <a:t>GraphNAS</a:t>
            </a:r>
            <a:endParaRPr lang="zh-CN" altLang="en-US"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endParaRPr>
          </a:p>
        </p:txBody>
      </p:sp>
      <p:cxnSp>
        <p:nvCxnSpPr>
          <p:cNvPr id="12" name="直接连接符 5">
            <a:extLst>
              <a:ext uri="{FF2B5EF4-FFF2-40B4-BE49-F238E27FC236}">
                <a16:creationId xmlns:a16="http://schemas.microsoft.com/office/drawing/2014/main" id="{1067C9A6-EA6F-CD08-F398-DB7E31975619}"/>
              </a:ext>
            </a:extLst>
          </p:cNvPr>
          <p:cNvCxnSpPr>
            <a:cxnSpLocks/>
          </p:cNvCxnSpPr>
          <p:nvPr/>
        </p:nvCxnSpPr>
        <p:spPr>
          <a:xfrm>
            <a:off x="423653" y="420205"/>
            <a:ext cx="0" cy="406400"/>
          </a:xfrm>
          <a:prstGeom prst="line">
            <a:avLst/>
          </a:prstGeom>
          <a:ln w="88900">
            <a:solidFill>
              <a:srgbClr val="1C4885"/>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3586007-BE49-6465-4A26-1CE5E58F125D}"/>
              </a:ext>
            </a:extLst>
          </p:cNvPr>
          <p:cNvSpPr txBox="1"/>
          <p:nvPr/>
        </p:nvSpPr>
        <p:spPr>
          <a:xfrm>
            <a:off x="423654" y="1023612"/>
            <a:ext cx="11028118" cy="3908762"/>
          </a:xfrm>
          <a:prstGeom prst="rect">
            <a:avLst/>
          </a:prstGeom>
          <a:noFill/>
        </p:spPr>
        <p:txBody>
          <a:bodyPr wrap="square">
            <a:spAutoFit/>
          </a:bodyPr>
          <a:lstStyle/>
          <a:p>
            <a:pPr>
              <a:buNone/>
            </a:pPr>
            <a:r>
              <a:rPr lang="en-US" altLang="zh-CN" sz="3200" b="1" dirty="0">
                <a:latin typeface="Times New Roman" panose="02020603050405020304" pitchFamily="18" charset="0"/>
                <a:cs typeface="Times New Roman" panose="02020603050405020304" pitchFamily="18" charset="0"/>
              </a:rPr>
              <a:t>What is </a:t>
            </a:r>
            <a:r>
              <a:rPr lang="en-US" altLang="zh-CN" sz="3200" b="1" dirty="0" err="1">
                <a:latin typeface="Times New Roman" panose="02020603050405020304" pitchFamily="18" charset="0"/>
                <a:cs typeface="Times New Roman" panose="02020603050405020304" pitchFamily="18" charset="0"/>
              </a:rPr>
              <a:t>GraphNAS</a:t>
            </a:r>
            <a:r>
              <a:rPr lang="en-US" altLang="zh-CN" sz="3200" b="1" dirty="0">
                <a:latin typeface="Times New Roman" panose="02020603050405020304" pitchFamily="18" charset="0"/>
                <a:cs typeface="Times New Roman" panose="02020603050405020304" pitchFamily="18" charset="0"/>
              </a:rPr>
              <a:t>?</a:t>
            </a:r>
          </a:p>
          <a:p>
            <a:pPr>
              <a:buNone/>
            </a:pPr>
            <a:endParaRPr lang="en-US" altLang="zh-CN" sz="24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Automates GNN architecture design by searching over candidate operations.</a:t>
            </a:r>
          </a:p>
          <a:p>
            <a:endParaRPr lang="en-US" altLang="zh-C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 Early methods use black-box search in discrete space, suitable only for IID datasets.</a:t>
            </a:r>
          </a:p>
          <a:p>
            <a:endParaRPr lang="en-US" altLang="zh-C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 Recent methods adopt </a:t>
            </a:r>
            <a:r>
              <a:rPr lang="en-US" altLang="zh-CN" sz="2000" b="1" dirty="0">
                <a:latin typeface="Times New Roman" panose="02020603050405020304" pitchFamily="18" charset="0"/>
                <a:cs typeface="Times New Roman" panose="02020603050405020304" pitchFamily="18" charset="0"/>
              </a:rPr>
              <a:t>differentiable architecture search</a:t>
            </a:r>
            <a:r>
              <a:rPr lang="en-US" altLang="zh-CN" sz="2000" dirty="0">
                <a:latin typeface="Times New Roman" panose="02020603050405020304" pitchFamily="18" charset="0"/>
                <a:cs typeface="Times New Roman" panose="02020603050405020304" pitchFamily="18" charset="0"/>
              </a:rPr>
              <a:t> with soft selection and weight sharing.</a:t>
            </a:r>
          </a:p>
          <a:p>
            <a:endParaRPr lang="en-US" altLang="zh-C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 Performs well under </a:t>
            </a:r>
            <a:r>
              <a:rPr lang="en-US" altLang="zh-CN" sz="2000" b="1" dirty="0">
                <a:latin typeface="Times New Roman" panose="02020603050405020304" pitchFamily="18" charset="0"/>
                <a:cs typeface="Times New Roman" panose="02020603050405020304" pitchFamily="18" charset="0"/>
              </a:rPr>
              <a:t>distribution shifts</a:t>
            </a:r>
            <a:r>
              <a:rPr lang="en-US" altLang="zh-CN" sz="2000" dirty="0">
                <a:latin typeface="Times New Roman" panose="02020603050405020304" pitchFamily="18" charset="0"/>
                <a:cs typeface="Times New Roman" panose="02020603050405020304" pitchFamily="18" charset="0"/>
              </a:rPr>
              <a:t> by assigning different architectures to different graphs.</a:t>
            </a:r>
          </a:p>
          <a:p>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Key Formula:</a:t>
            </a:r>
          </a:p>
        </p:txBody>
      </p:sp>
      <p:pic>
        <p:nvPicPr>
          <p:cNvPr id="14" name="图片 13">
            <a:extLst>
              <a:ext uri="{FF2B5EF4-FFF2-40B4-BE49-F238E27FC236}">
                <a16:creationId xmlns:a16="http://schemas.microsoft.com/office/drawing/2014/main" id="{62734F24-F412-A35A-29B2-17614CEA2681}"/>
              </a:ext>
            </a:extLst>
          </p:cNvPr>
          <p:cNvPicPr>
            <a:picLocks noChangeAspect="1"/>
          </p:cNvPicPr>
          <p:nvPr/>
        </p:nvPicPr>
        <p:blipFill>
          <a:blip r:embed="rId4"/>
          <a:stretch>
            <a:fillRect/>
          </a:stretch>
        </p:blipFill>
        <p:spPr>
          <a:xfrm>
            <a:off x="3138896" y="4932374"/>
            <a:ext cx="5597633" cy="1112732"/>
          </a:xfrm>
          <a:prstGeom prst="rect">
            <a:avLst/>
          </a:prstGeom>
        </p:spPr>
      </p:pic>
    </p:spTree>
    <p:extLst>
      <p:ext uri="{BB962C8B-B14F-4D97-AF65-F5344CB8AC3E}">
        <p14:creationId xmlns:p14="http://schemas.microsoft.com/office/powerpoint/2010/main" val="1289704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0D7CA-AB46-4087-78AF-10D393EA034B}"/>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FF4D2DC3-BB3E-CEED-B779-5A8414B0BC73}"/>
              </a:ext>
            </a:extLst>
          </p:cNvPr>
          <p:cNvGrpSpPr/>
          <p:nvPr/>
        </p:nvGrpSpPr>
        <p:grpSpPr>
          <a:xfrm>
            <a:off x="0" y="6426197"/>
            <a:ext cx="12192000" cy="644420"/>
            <a:chOff x="-104233" y="6376515"/>
            <a:chExt cx="12192000" cy="682332"/>
          </a:xfrm>
        </p:grpSpPr>
        <p:sp>
          <p:nvSpPr>
            <p:cNvPr id="3" name="矩形 2">
              <a:extLst>
                <a:ext uri="{FF2B5EF4-FFF2-40B4-BE49-F238E27FC236}">
                  <a16:creationId xmlns:a16="http://schemas.microsoft.com/office/drawing/2014/main" id="{1E732EFF-D092-80C1-65CC-9EE1E09640DA}"/>
                </a:ext>
              </a:extLst>
            </p:cNvPr>
            <p:cNvSpPr/>
            <p:nvPr/>
          </p:nvSpPr>
          <p:spPr>
            <a:xfrm>
              <a:off x="-104233" y="6376515"/>
              <a:ext cx="12192000" cy="457203"/>
            </a:xfrm>
            <a:prstGeom prst="rect">
              <a:avLst/>
            </a:prstGeom>
            <a:solidFill>
              <a:srgbClr val="153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4" name="直线连接符 3">
              <a:extLst>
                <a:ext uri="{FF2B5EF4-FFF2-40B4-BE49-F238E27FC236}">
                  <a16:creationId xmlns:a16="http://schemas.microsoft.com/office/drawing/2014/main" id="{C1386962-D08A-AE41-6251-8846B8DD6BB2}"/>
                </a:ext>
              </a:extLst>
            </p:cNvPr>
            <p:cNvCxnSpPr/>
            <p:nvPr/>
          </p:nvCxnSpPr>
          <p:spPr>
            <a:xfrm>
              <a:off x="5991767" y="6448819"/>
              <a:ext cx="0" cy="32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ECEB19C-FC0F-4CEB-BAAC-325D76270924}"/>
                </a:ext>
              </a:extLst>
            </p:cNvPr>
            <p:cNvSpPr txBox="1"/>
            <p:nvPr/>
          </p:nvSpPr>
          <p:spPr>
            <a:xfrm>
              <a:off x="629055" y="6439669"/>
              <a:ext cx="1883501" cy="358471"/>
            </a:xfrm>
            <a:prstGeom prst="rect">
              <a:avLst/>
            </a:prstGeom>
            <a:noFill/>
          </p:spPr>
          <p:txBody>
            <a:bodyPr wrap="square" rtlCol="0">
              <a:spAutoFit/>
            </a:bodyPr>
            <a:lstStyle/>
            <a:p>
              <a:r>
                <a:rPr kumimoji="1" lang="en-US" altLang="zh-CN" sz="1600" dirty="0">
                  <a:solidFill>
                    <a:schemeClr val="bg1"/>
                  </a:solidFill>
                  <a:latin typeface="Microsoft YaHei" panose="020B0503020204020204" pitchFamily="34" charset="-122"/>
                  <a:ea typeface="Microsoft YaHei" panose="020B0503020204020204" pitchFamily="34" charset="-122"/>
                </a:rPr>
                <a:t>Introduction</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A159C0FF-F130-124D-502D-F822560D8A15}"/>
                </a:ext>
              </a:extLst>
            </p:cNvPr>
            <p:cNvSpPr txBox="1"/>
            <p:nvPr/>
          </p:nvSpPr>
          <p:spPr>
            <a:xfrm>
              <a:off x="8980121" y="6439669"/>
              <a:ext cx="3051519" cy="619178"/>
            </a:xfrm>
            <a:prstGeom prst="rect">
              <a:avLst/>
            </a:prstGeom>
            <a:noFill/>
          </p:spPr>
          <p:txBody>
            <a:bodyPr wrap="square" rtlCol="0">
              <a:spAutoFit/>
            </a:bodyPr>
            <a:lstStyle/>
            <a:p>
              <a:pPr algn="ctr"/>
              <a:r>
                <a:rPr kumimoji="1"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rPr>
                <a:t>Conclusion</a:t>
              </a:r>
            </a:p>
            <a:p>
              <a:pPr algn="ctr"/>
              <a:endParaRPr kumimoji="1"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cxnSp>
        <p:nvCxnSpPr>
          <p:cNvPr id="15" name="直线连接符 14">
            <a:extLst>
              <a:ext uri="{FF2B5EF4-FFF2-40B4-BE49-F238E27FC236}">
                <a16:creationId xmlns:a16="http://schemas.microsoft.com/office/drawing/2014/main" id="{24D3330C-F262-97C7-FDC0-6E611AD978A6}"/>
              </a:ext>
            </a:extLst>
          </p:cNvPr>
          <p:cNvCxnSpPr/>
          <p:nvPr/>
        </p:nvCxnSpPr>
        <p:spPr>
          <a:xfrm>
            <a:off x="3048000" y="6485846"/>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004739B-CF3C-7190-C85F-25339834A497}"/>
              </a:ext>
            </a:extLst>
          </p:cNvPr>
          <p:cNvSpPr txBox="1"/>
          <p:nvPr/>
        </p:nvSpPr>
        <p:spPr>
          <a:xfrm>
            <a:off x="3048000" y="6485846"/>
            <a:ext cx="2997197" cy="584775"/>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Methodology</a:t>
            </a:r>
          </a:p>
          <a:p>
            <a:pPr algn="ct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cxnSp>
        <p:nvCxnSpPr>
          <p:cNvPr id="17" name="直线连接符 16">
            <a:extLst>
              <a:ext uri="{FF2B5EF4-FFF2-40B4-BE49-F238E27FC236}">
                <a16:creationId xmlns:a16="http://schemas.microsoft.com/office/drawing/2014/main" id="{CBB7D60F-7820-EA99-5427-954004F1230E}"/>
              </a:ext>
            </a:extLst>
          </p:cNvPr>
          <p:cNvCxnSpPr/>
          <p:nvPr/>
        </p:nvCxnSpPr>
        <p:spPr>
          <a:xfrm>
            <a:off x="9093200" y="6515082"/>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3C2A2D8-3892-F867-5CA8-CE9D0B1A2A53}"/>
              </a:ext>
            </a:extLst>
          </p:cNvPr>
          <p:cNvSpPr txBox="1"/>
          <p:nvPr/>
        </p:nvSpPr>
        <p:spPr>
          <a:xfrm>
            <a:off x="6770490" y="6485846"/>
            <a:ext cx="1639375" cy="338554"/>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Experiments</a:t>
            </a:r>
          </a:p>
        </p:txBody>
      </p:sp>
      <p:pic>
        <p:nvPicPr>
          <p:cNvPr id="9" name="图片 8" descr="徽标&#10;&#10;描述已自动生成">
            <a:extLst>
              <a:ext uri="{FF2B5EF4-FFF2-40B4-BE49-F238E27FC236}">
                <a16:creationId xmlns:a16="http://schemas.microsoft.com/office/drawing/2014/main" id="{41354BAD-B487-A888-4E6D-17729F39C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932" y="-330200"/>
            <a:ext cx="1484068" cy="2125696"/>
          </a:xfrm>
          <a:prstGeom prst="rect">
            <a:avLst/>
          </a:prstGeom>
        </p:spPr>
      </p:pic>
      <p:sp>
        <p:nvSpPr>
          <p:cNvPr id="5" name="文本框 4">
            <a:extLst>
              <a:ext uri="{FF2B5EF4-FFF2-40B4-BE49-F238E27FC236}">
                <a16:creationId xmlns:a16="http://schemas.microsoft.com/office/drawing/2014/main" id="{8BAD6D4E-E023-866F-488A-FE54011B624B}"/>
              </a:ext>
            </a:extLst>
          </p:cNvPr>
          <p:cNvSpPr txBox="1"/>
          <p:nvPr/>
        </p:nvSpPr>
        <p:spPr>
          <a:xfrm>
            <a:off x="508000" y="418527"/>
            <a:ext cx="2366746" cy="420564"/>
          </a:xfrm>
          <a:prstGeom prst="rect">
            <a:avLst/>
          </a:prstGeom>
          <a:noFill/>
        </p:spPr>
        <p:txBody>
          <a:bodyPr wrap="square" rtlCol="0">
            <a:spAutoFit/>
          </a:bodyPr>
          <a:lstStyle/>
          <a:p>
            <a:r>
              <a:rPr lang="en-US" altLang="zh-CN" sz="2133" b="1" dirty="0" err="1">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rPr>
              <a:t>GraphNAS</a:t>
            </a:r>
            <a:endParaRPr lang="zh-CN" altLang="en-US"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endParaRPr>
          </a:p>
        </p:txBody>
      </p:sp>
      <p:cxnSp>
        <p:nvCxnSpPr>
          <p:cNvPr id="12" name="直接连接符 5">
            <a:extLst>
              <a:ext uri="{FF2B5EF4-FFF2-40B4-BE49-F238E27FC236}">
                <a16:creationId xmlns:a16="http://schemas.microsoft.com/office/drawing/2014/main" id="{9F06ABA9-94DE-90DB-868E-8057609CAF69}"/>
              </a:ext>
            </a:extLst>
          </p:cNvPr>
          <p:cNvCxnSpPr>
            <a:cxnSpLocks/>
          </p:cNvCxnSpPr>
          <p:nvPr/>
        </p:nvCxnSpPr>
        <p:spPr>
          <a:xfrm>
            <a:off x="423653" y="420205"/>
            <a:ext cx="0" cy="406400"/>
          </a:xfrm>
          <a:prstGeom prst="line">
            <a:avLst/>
          </a:prstGeom>
          <a:ln w="88900">
            <a:solidFill>
              <a:srgbClr val="1C4885"/>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02F6087-D267-EEAF-5FAE-049719FEA744}"/>
              </a:ext>
            </a:extLst>
          </p:cNvPr>
          <p:cNvPicPr>
            <a:picLocks noChangeAspect="1"/>
          </p:cNvPicPr>
          <p:nvPr/>
        </p:nvPicPr>
        <p:blipFill>
          <a:blip r:embed="rId4"/>
          <a:stretch>
            <a:fillRect/>
          </a:stretch>
        </p:blipFill>
        <p:spPr>
          <a:xfrm>
            <a:off x="0" y="1745843"/>
            <a:ext cx="6555925" cy="3366311"/>
          </a:xfrm>
          <a:prstGeom prst="rect">
            <a:avLst/>
          </a:prstGeom>
        </p:spPr>
      </p:pic>
      <p:pic>
        <p:nvPicPr>
          <p:cNvPr id="19" name="图片 18">
            <a:extLst>
              <a:ext uri="{FF2B5EF4-FFF2-40B4-BE49-F238E27FC236}">
                <a16:creationId xmlns:a16="http://schemas.microsoft.com/office/drawing/2014/main" id="{B7A7085D-19C2-6066-BA10-F2383C4DAB3C}"/>
              </a:ext>
            </a:extLst>
          </p:cNvPr>
          <p:cNvPicPr>
            <a:picLocks noChangeAspect="1"/>
          </p:cNvPicPr>
          <p:nvPr/>
        </p:nvPicPr>
        <p:blipFill>
          <a:blip r:embed="rId5"/>
          <a:srcRect l="1656"/>
          <a:stretch>
            <a:fillRect/>
          </a:stretch>
        </p:blipFill>
        <p:spPr>
          <a:xfrm>
            <a:off x="6473031" y="1498219"/>
            <a:ext cx="5718969" cy="3861561"/>
          </a:xfrm>
          <a:prstGeom prst="rect">
            <a:avLst/>
          </a:prstGeom>
        </p:spPr>
      </p:pic>
    </p:spTree>
    <p:extLst>
      <p:ext uri="{BB962C8B-B14F-4D97-AF65-F5344CB8AC3E}">
        <p14:creationId xmlns:p14="http://schemas.microsoft.com/office/powerpoint/2010/main" val="1462635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79427-520A-D095-F6E4-F8B08477FD4A}"/>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6D49D38E-04AC-1CF2-17DD-412FCEA1D98A}"/>
              </a:ext>
            </a:extLst>
          </p:cNvPr>
          <p:cNvGrpSpPr/>
          <p:nvPr/>
        </p:nvGrpSpPr>
        <p:grpSpPr>
          <a:xfrm>
            <a:off x="0" y="6426197"/>
            <a:ext cx="12192000" cy="644420"/>
            <a:chOff x="-104233" y="6376515"/>
            <a:chExt cx="12192000" cy="682332"/>
          </a:xfrm>
        </p:grpSpPr>
        <p:sp>
          <p:nvSpPr>
            <p:cNvPr id="3" name="矩形 2">
              <a:extLst>
                <a:ext uri="{FF2B5EF4-FFF2-40B4-BE49-F238E27FC236}">
                  <a16:creationId xmlns:a16="http://schemas.microsoft.com/office/drawing/2014/main" id="{DDB6AF77-BED0-EAFD-C4CB-24318FC89219}"/>
                </a:ext>
              </a:extLst>
            </p:cNvPr>
            <p:cNvSpPr/>
            <p:nvPr/>
          </p:nvSpPr>
          <p:spPr>
            <a:xfrm>
              <a:off x="-104233" y="6376515"/>
              <a:ext cx="12192000" cy="457203"/>
            </a:xfrm>
            <a:prstGeom prst="rect">
              <a:avLst/>
            </a:prstGeom>
            <a:solidFill>
              <a:srgbClr val="153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cxnSp>
          <p:nvCxnSpPr>
            <p:cNvPr id="4" name="直线连接符 3">
              <a:extLst>
                <a:ext uri="{FF2B5EF4-FFF2-40B4-BE49-F238E27FC236}">
                  <a16:creationId xmlns:a16="http://schemas.microsoft.com/office/drawing/2014/main" id="{B96FB575-632D-F3FC-93CC-EAE5F57037A8}"/>
                </a:ext>
              </a:extLst>
            </p:cNvPr>
            <p:cNvCxnSpPr/>
            <p:nvPr/>
          </p:nvCxnSpPr>
          <p:spPr>
            <a:xfrm>
              <a:off x="5991767" y="6448819"/>
              <a:ext cx="0" cy="32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82AB2CEC-D9A2-61B0-CF78-02BEF4DE5B43}"/>
                </a:ext>
              </a:extLst>
            </p:cNvPr>
            <p:cNvSpPr txBox="1"/>
            <p:nvPr/>
          </p:nvSpPr>
          <p:spPr>
            <a:xfrm>
              <a:off x="629055" y="6439669"/>
              <a:ext cx="1883501" cy="358471"/>
            </a:xfrm>
            <a:prstGeom prst="rect">
              <a:avLst/>
            </a:prstGeom>
            <a:noFill/>
          </p:spPr>
          <p:txBody>
            <a:bodyPr wrap="square" rtlCol="0">
              <a:spAutoFit/>
            </a:bodyPr>
            <a:lstStyle/>
            <a:p>
              <a:r>
                <a:rPr kumimoji="1" lang="en-US" altLang="zh-CN" sz="1600" dirty="0">
                  <a:solidFill>
                    <a:schemeClr val="bg1"/>
                  </a:solidFill>
                  <a:latin typeface="Microsoft YaHei" panose="020B0503020204020204" pitchFamily="34" charset="-122"/>
                  <a:ea typeface="Microsoft YaHei" panose="020B0503020204020204" pitchFamily="34" charset="-122"/>
                </a:rPr>
                <a:t>Introduction</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FC82321B-63EB-DF7D-9680-6D3B1D796B21}"/>
                </a:ext>
              </a:extLst>
            </p:cNvPr>
            <p:cNvSpPr txBox="1"/>
            <p:nvPr/>
          </p:nvSpPr>
          <p:spPr>
            <a:xfrm>
              <a:off x="8980121" y="6439669"/>
              <a:ext cx="3051519" cy="619178"/>
            </a:xfrm>
            <a:prstGeom prst="rect">
              <a:avLst/>
            </a:prstGeom>
            <a:noFill/>
          </p:spPr>
          <p:txBody>
            <a:bodyPr wrap="square" rtlCol="0">
              <a:spAutoFit/>
            </a:bodyPr>
            <a:lstStyle/>
            <a:p>
              <a:pPr algn="ctr"/>
              <a:r>
                <a:rPr kumimoji="1" lang="en-US" altLang="zh-CN" sz="1600" dirty="0">
                  <a:solidFill>
                    <a:schemeClr val="tx1">
                      <a:lumMod val="50000"/>
                      <a:lumOff val="50000"/>
                    </a:schemeClr>
                  </a:solidFill>
                  <a:latin typeface="Microsoft YaHei" panose="020B0503020204020204" pitchFamily="34" charset="-122"/>
                  <a:ea typeface="Microsoft YaHei" panose="020B0503020204020204" pitchFamily="34" charset="-122"/>
                </a:rPr>
                <a:t>Conclusion</a:t>
              </a:r>
            </a:p>
            <a:p>
              <a:pPr algn="ctr"/>
              <a:endParaRPr kumimoji="1"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cxnSp>
        <p:nvCxnSpPr>
          <p:cNvPr id="15" name="直线连接符 14">
            <a:extLst>
              <a:ext uri="{FF2B5EF4-FFF2-40B4-BE49-F238E27FC236}">
                <a16:creationId xmlns:a16="http://schemas.microsoft.com/office/drawing/2014/main" id="{CD7166F8-FC8A-405C-5188-3549E63413AB}"/>
              </a:ext>
            </a:extLst>
          </p:cNvPr>
          <p:cNvCxnSpPr/>
          <p:nvPr/>
        </p:nvCxnSpPr>
        <p:spPr>
          <a:xfrm>
            <a:off x="3048000" y="6485846"/>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72D6C0B-36FD-5D0D-BAFD-745517DD9DFD}"/>
              </a:ext>
            </a:extLst>
          </p:cNvPr>
          <p:cNvSpPr txBox="1"/>
          <p:nvPr/>
        </p:nvSpPr>
        <p:spPr>
          <a:xfrm>
            <a:off x="3048000" y="6485846"/>
            <a:ext cx="2997197" cy="584775"/>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Methodology</a:t>
            </a:r>
          </a:p>
          <a:p>
            <a:pPr algn="ctr"/>
            <a:endParaRPr kumimoji="1" lang="zh-CN" altLang="en-US" sz="1600" dirty="0">
              <a:solidFill>
                <a:schemeClr val="bg1">
                  <a:lumMod val="65000"/>
                </a:schemeClr>
              </a:solidFill>
              <a:latin typeface="Microsoft YaHei" panose="020B0503020204020204" pitchFamily="34" charset="-122"/>
              <a:ea typeface="Microsoft YaHei" panose="020B0503020204020204" pitchFamily="34" charset="-122"/>
            </a:endParaRPr>
          </a:p>
        </p:txBody>
      </p:sp>
      <p:cxnSp>
        <p:nvCxnSpPr>
          <p:cNvPr id="17" name="直线连接符 16">
            <a:extLst>
              <a:ext uri="{FF2B5EF4-FFF2-40B4-BE49-F238E27FC236}">
                <a16:creationId xmlns:a16="http://schemas.microsoft.com/office/drawing/2014/main" id="{AC56E5D5-2140-ADB6-9DDF-2BC51790FE08}"/>
              </a:ext>
            </a:extLst>
          </p:cNvPr>
          <p:cNvCxnSpPr/>
          <p:nvPr/>
        </p:nvCxnSpPr>
        <p:spPr>
          <a:xfrm>
            <a:off x="9093200" y="6515082"/>
            <a:ext cx="0" cy="305998"/>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086AEA2-D6FE-6514-73E2-E0629292EC86}"/>
              </a:ext>
            </a:extLst>
          </p:cNvPr>
          <p:cNvSpPr txBox="1"/>
          <p:nvPr/>
        </p:nvSpPr>
        <p:spPr>
          <a:xfrm>
            <a:off x="6770490" y="6485846"/>
            <a:ext cx="1639375" cy="338554"/>
          </a:xfrm>
          <a:prstGeom prst="rect">
            <a:avLst/>
          </a:prstGeom>
          <a:noFill/>
        </p:spPr>
        <p:txBody>
          <a:bodyPr wrap="square" rtlCol="0">
            <a:spAutoFit/>
          </a:bodyPr>
          <a:lstStyle/>
          <a:p>
            <a:pPr algn="ctr"/>
            <a:r>
              <a:rPr kumimoji="1" lang="en-US" altLang="zh-CN" sz="1600" dirty="0">
                <a:solidFill>
                  <a:schemeClr val="bg1">
                    <a:lumMod val="65000"/>
                  </a:schemeClr>
                </a:solidFill>
                <a:latin typeface="Microsoft YaHei" panose="020B0503020204020204" pitchFamily="34" charset="-122"/>
                <a:ea typeface="Microsoft YaHei" panose="020B0503020204020204" pitchFamily="34" charset="-122"/>
              </a:rPr>
              <a:t>Experiments</a:t>
            </a:r>
          </a:p>
        </p:txBody>
      </p:sp>
      <p:pic>
        <p:nvPicPr>
          <p:cNvPr id="9" name="图片 8" descr="徽标&#10;&#10;描述已自动生成">
            <a:extLst>
              <a:ext uri="{FF2B5EF4-FFF2-40B4-BE49-F238E27FC236}">
                <a16:creationId xmlns:a16="http://schemas.microsoft.com/office/drawing/2014/main" id="{C57789A0-FB37-D592-48EF-FA72E0DBC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932" y="-330200"/>
            <a:ext cx="1484068" cy="2125696"/>
          </a:xfrm>
          <a:prstGeom prst="rect">
            <a:avLst/>
          </a:prstGeom>
        </p:spPr>
      </p:pic>
      <p:sp>
        <p:nvSpPr>
          <p:cNvPr id="13" name="文本框 12">
            <a:extLst>
              <a:ext uri="{FF2B5EF4-FFF2-40B4-BE49-F238E27FC236}">
                <a16:creationId xmlns:a16="http://schemas.microsoft.com/office/drawing/2014/main" id="{B07413E7-5DFB-D050-C17A-24B1E54FEABE}"/>
              </a:ext>
            </a:extLst>
          </p:cNvPr>
          <p:cNvSpPr txBox="1"/>
          <p:nvPr/>
        </p:nvSpPr>
        <p:spPr>
          <a:xfrm>
            <a:off x="508000" y="418527"/>
            <a:ext cx="2366746" cy="420564"/>
          </a:xfrm>
          <a:prstGeom prst="rect">
            <a:avLst/>
          </a:prstGeom>
          <a:noFill/>
        </p:spPr>
        <p:txBody>
          <a:bodyPr wrap="square" rtlCol="0">
            <a:spAutoFit/>
          </a:bodyPr>
          <a:lstStyle/>
          <a:p>
            <a:r>
              <a:rPr lang="en-US" altLang="zh-CN"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rPr>
              <a:t>Limitations</a:t>
            </a:r>
            <a:endParaRPr lang="zh-CN" altLang="en-US" sz="2133" b="1" dirty="0">
              <a:solidFill>
                <a:schemeClr val="tx1">
                  <a:lumMod val="85000"/>
                  <a:lumOff val="15000"/>
                </a:schemeClr>
              </a:solidFill>
              <a:latin typeface="DengXian" panose="02010600030101010101" pitchFamily="2" charset="-122"/>
              <a:ea typeface="DengXian" panose="02010600030101010101" pitchFamily="2" charset="-122"/>
              <a:cs typeface="Futura Medium" panose="020B0602020204020303" pitchFamily="34" charset="-79"/>
              <a:sym typeface="+mn-lt"/>
            </a:endParaRPr>
          </a:p>
        </p:txBody>
      </p:sp>
      <p:cxnSp>
        <p:nvCxnSpPr>
          <p:cNvPr id="14" name="直接连接符 5">
            <a:extLst>
              <a:ext uri="{FF2B5EF4-FFF2-40B4-BE49-F238E27FC236}">
                <a16:creationId xmlns:a16="http://schemas.microsoft.com/office/drawing/2014/main" id="{99821B41-910D-93B8-7B14-442432F64676}"/>
              </a:ext>
            </a:extLst>
          </p:cNvPr>
          <p:cNvCxnSpPr>
            <a:cxnSpLocks/>
          </p:cNvCxnSpPr>
          <p:nvPr/>
        </p:nvCxnSpPr>
        <p:spPr>
          <a:xfrm>
            <a:off x="423653" y="420205"/>
            <a:ext cx="0" cy="406400"/>
          </a:xfrm>
          <a:prstGeom prst="line">
            <a:avLst/>
          </a:prstGeom>
          <a:ln w="88900">
            <a:solidFill>
              <a:srgbClr val="1C4885"/>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9601568E-9E64-F5A7-5D73-EC3078F62A81}"/>
              </a:ext>
            </a:extLst>
          </p:cNvPr>
          <p:cNvSpPr txBox="1"/>
          <p:nvPr/>
        </p:nvSpPr>
        <p:spPr>
          <a:xfrm>
            <a:off x="423654" y="1065609"/>
            <a:ext cx="6952464" cy="5016758"/>
          </a:xfrm>
          <a:prstGeom prst="rect">
            <a:avLst/>
          </a:prstGeom>
          <a:noFill/>
        </p:spPr>
        <p:txBody>
          <a:bodyPr wrap="square">
            <a:spAutoFit/>
          </a:bodyPr>
          <a:lstStyle/>
          <a:p>
            <a:pPr>
              <a:buNone/>
            </a:pPr>
            <a:r>
              <a:rPr lang="en-US" altLang="zh-CN" sz="3200" b="1" dirty="0">
                <a:latin typeface="Times New Roman" panose="02020603050405020304" pitchFamily="18" charset="0"/>
                <a:cs typeface="Times New Roman" panose="02020603050405020304" pitchFamily="18" charset="0"/>
              </a:rPr>
              <a:t>Limitations of </a:t>
            </a:r>
            <a:r>
              <a:rPr lang="en-US" altLang="zh-CN" sz="3200" b="1" dirty="0" err="1">
                <a:latin typeface="Times New Roman" panose="02020603050405020304" pitchFamily="18" charset="0"/>
                <a:cs typeface="Times New Roman" panose="02020603050405020304" pitchFamily="18" charset="0"/>
              </a:rPr>
              <a:t>GraphNAS</a:t>
            </a:r>
            <a:endParaRPr lang="en-US" altLang="zh-CN" sz="3200" b="1" dirty="0">
              <a:latin typeface="Times New Roman" panose="02020603050405020304" pitchFamily="18" charset="0"/>
              <a:cs typeface="Times New Roman" panose="02020603050405020304" pitchFamily="18" charset="0"/>
            </a:endParaRPr>
          </a:p>
          <a:p>
            <a:pPr>
              <a:buNone/>
            </a:pPr>
            <a:endParaRPr lang="en-US" altLang="zh-CN" sz="24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 Still relies on large-scale training data to learn graph-architecture mappings.</a:t>
            </a:r>
          </a:p>
          <a:p>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 Struggles when training on </a:t>
            </a:r>
            <a:r>
              <a:rPr lang="en-US" altLang="zh-CN" sz="2400" b="1" dirty="0">
                <a:latin typeface="Times New Roman" panose="02020603050405020304" pitchFamily="18" charset="0"/>
                <a:cs typeface="Times New Roman" panose="02020603050405020304" pitchFamily="18" charset="0"/>
              </a:rPr>
              <a:t>sparse</a:t>
            </a:r>
            <a:r>
              <a:rPr lang="en-US" altLang="zh-CN" sz="2400" dirty="0">
                <a:latin typeface="Times New Roman" panose="02020603050405020304" pitchFamily="18" charset="0"/>
                <a:cs typeface="Times New Roman" panose="02020603050405020304" pitchFamily="18" charset="0"/>
              </a:rPr>
              <a:t> or </a:t>
            </a:r>
            <a:r>
              <a:rPr lang="en-US" altLang="zh-CN" sz="2400" b="1" dirty="0">
                <a:latin typeface="Times New Roman" panose="02020603050405020304" pitchFamily="18" charset="0"/>
                <a:cs typeface="Times New Roman" panose="02020603050405020304" pitchFamily="18" charset="0"/>
              </a:rPr>
              <a:t>single-graph</a:t>
            </a:r>
            <a:r>
              <a:rPr lang="en-US" altLang="zh-CN" sz="2400" dirty="0">
                <a:latin typeface="Times New Roman" panose="02020603050405020304" pitchFamily="18" charset="0"/>
                <a:cs typeface="Times New Roman" panose="02020603050405020304" pitchFamily="18" charset="0"/>
              </a:rPr>
              <a:t> datasets.</a:t>
            </a:r>
          </a:p>
          <a:p>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 Assigns one architecture per graph — does </a:t>
            </a:r>
            <a:r>
              <a:rPr lang="en-US" altLang="zh-CN" sz="2400" b="1" dirty="0">
                <a:latin typeface="Times New Roman" panose="02020603050405020304" pitchFamily="18" charset="0"/>
                <a:cs typeface="Times New Roman" panose="02020603050405020304" pitchFamily="18" charset="0"/>
              </a:rPr>
              <a:t>not distinguish between nodes</a:t>
            </a:r>
            <a:r>
              <a:rPr lang="en-US" altLang="zh-CN" sz="2400" dirty="0">
                <a:latin typeface="Times New Roman" panose="02020603050405020304" pitchFamily="18" charset="0"/>
                <a:cs typeface="Times New Roman" panose="02020603050405020304" pitchFamily="18" charset="0"/>
              </a:rPr>
              <a:t> within a graph.</a:t>
            </a:r>
          </a:p>
          <a:p>
            <a:endParaRPr lang="en-US" altLang="zh-CN"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 Ignores structural heterogeneity caused by </a:t>
            </a:r>
            <a:r>
              <a:rPr lang="en-US" altLang="zh-CN" sz="2400" b="1" dirty="0">
                <a:latin typeface="Times New Roman" panose="02020603050405020304" pitchFamily="18" charset="0"/>
                <a:cs typeface="Times New Roman" panose="02020603050405020304" pitchFamily="18" charset="0"/>
              </a:rPr>
              <a:t>long-tail node degree distributions</a:t>
            </a:r>
            <a:r>
              <a:rPr lang="en-US" altLang="zh-CN" sz="2400" dirty="0">
                <a:latin typeface="Times New Roman" panose="02020603050405020304" pitchFamily="18" charset="0"/>
                <a:cs typeface="Times New Roman" panose="02020603050405020304" pitchFamily="18" charset="0"/>
              </a:rPr>
              <a:t>.</a:t>
            </a:r>
          </a:p>
        </p:txBody>
      </p:sp>
      <p:pic>
        <p:nvPicPr>
          <p:cNvPr id="19" name="图片 18">
            <a:extLst>
              <a:ext uri="{FF2B5EF4-FFF2-40B4-BE49-F238E27FC236}">
                <a16:creationId xmlns:a16="http://schemas.microsoft.com/office/drawing/2014/main" id="{7A8F3011-0607-E102-DE19-65D1760FE14A}"/>
              </a:ext>
            </a:extLst>
          </p:cNvPr>
          <p:cNvPicPr>
            <a:picLocks noChangeAspect="1"/>
          </p:cNvPicPr>
          <p:nvPr/>
        </p:nvPicPr>
        <p:blipFill>
          <a:blip r:embed="rId4"/>
          <a:stretch>
            <a:fillRect/>
          </a:stretch>
        </p:blipFill>
        <p:spPr>
          <a:xfrm>
            <a:off x="7376118" y="2009798"/>
            <a:ext cx="4570349" cy="2829656"/>
          </a:xfrm>
          <a:prstGeom prst="rect">
            <a:avLst/>
          </a:prstGeom>
        </p:spPr>
      </p:pic>
    </p:spTree>
    <p:extLst>
      <p:ext uri="{BB962C8B-B14F-4D97-AF65-F5344CB8AC3E}">
        <p14:creationId xmlns:p14="http://schemas.microsoft.com/office/powerpoint/2010/main" val="319820899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TotalTime>
  <Words>2035</Words>
  <Application>Microsoft Macintosh PowerPoint</Application>
  <PresentationFormat>宽屏</PresentationFormat>
  <Paragraphs>361</Paragraphs>
  <Slides>29</Slides>
  <Notes>29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等线</vt:lpstr>
      <vt:lpstr>等线</vt:lpstr>
      <vt:lpstr>等线 Light</vt:lpstr>
      <vt:lpstr>思源黑体</vt:lpstr>
      <vt:lpstr>Microsoft YaHei</vt:lpstr>
      <vt:lpstr>Arial</vt:lpstr>
      <vt:lpstr>Lao UI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qiyi wang</dc:creator>
  <cp:lastModifiedBy>HC1241</cp:lastModifiedBy>
  <cp:revision>240</cp:revision>
  <dcterms:created xsi:type="dcterms:W3CDTF">2025-05-27T14:40:43Z</dcterms:created>
  <dcterms:modified xsi:type="dcterms:W3CDTF">2025-06-19T05:50:15Z</dcterms:modified>
</cp:coreProperties>
</file>